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82"/>
  </p:notesMasterIdLst>
  <p:sldIdLst>
    <p:sldId id="307" r:id="rId2"/>
    <p:sldId id="308" r:id="rId3"/>
    <p:sldId id="309" r:id="rId4"/>
    <p:sldId id="310" r:id="rId5"/>
    <p:sldId id="311" r:id="rId6"/>
    <p:sldId id="312" r:id="rId7"/>
    <p:sldId id="313" r:id="rId8"/>
    <p:sldId id="314" r:id="rId9"/>
    <p:sldId id="315" r:id="rId10"/>
    <p:sldId id="316" r:id="rId11"/>
    <p:sldId id="317" r:id="rId12"/>
    <p:sldId id="318" r:id="rId13"/>
    <p:sldId id="319" r:id="rId14"/>
    <p:sldId id="320" r:id="rId15"/>
    <p:sldId id="321" r:id="rId16"/>
    <p:sldId id="322" r:id="rId17"/>
    <p:sldId id="323" r:id="rId18"/>
    <p:sldId id="324" r:id="rId19"/>
    <p:sldId id="325" r:id="rId20"/>
    <p:sldId id="326" r:id="rId21"/>
    <p:sldId id="327" r:id="rId22"/>
    <p:sldId id="328" r:id="rId23"/>
    <p:sldId id="329" r:id="rId24"/>
    <p:sldId id="330" r:id="rId25"/>
    <p:sldId id="331" r:id="rId26"/>
    <p:sldId id="332" r:id="rId27"/>
    <p:sldId id="334" r:id="rId28"/>
    <p:sldId id="335" r:id="rId29"/>
    <p:sldId id="336" r:id="rId30"/>
    <p:sldId id="339" r:id="rId31"/>
    <p:sldId id="341" r:id="rId32"/>
    <p:sldId id="342" r:id="rId33"/>
    <p:sldId id="343" r:id="rId34"/>
    <p:sldId id="344" r:id="rId35"/>
    <p:sldId id="345" r:id="rId36"/>
    <p:sldId id="346" r:id="rId37"/>
    <p:sldId id="347" r:id="rId38"/>
    <p:sldId id="348" r:id="rId39"/>
    <p:sldId id="349" r:id="rId40"/>
    <p:sldId id="350" r:id="rId41"/>
    <p:sldId id="351" r:id="rId42"/>
    <p:sldId id="352" r:id="rId43"/>
    <p:sldId id="256" r:id="rId44"/>
    <p:sldId id="257" r:id="rId45"/>
    <p:sldId id="262" r:id="rId46"/>
    <p:sldId id="263" r:id="rId47"/>
    <p:sldId id="261" r:id="rId48"/>
    <p:sldId id="264" r:id="rId49"/>
    <p:sldId id="258" r:id="rId50"/>
    <p:sldId id="259" r:id="rId51"/>
    <p:sldId id="265" r:id="rId52"/>
    <p:sldId id="267" r:id="rId53"/>
    <p:sldId id="268" r:id="rId54"/>
    <p:sldId id="269" r:id="rId55"/>
    <p:sldId id="271" r:id="rId56"/>
    <p:sldId id="273" r:id="rId57"/>
    <p:sldId id="272" r:id="rId58"/>
    <p:sldId id="306" r:id="rId59"/>
    <p:sldId id="275" r:id="rId60"/>
    <p:sldId id="305" r:id="rId61"/>
    <p:sldId id="280" r:id="rId62"/>
    <p:sldId id="279" r:id="rId63"/>
    <p:sldId id="283" r:id="rId64"/>
    <p:sldId id="285" r:id="rId65"/>
    <p:sldId id="286" r:id="rId66"/>
    <p:sldId id="288" r:id="rId67"/>
    <p:sldId id="289" r:id="rId68"/>
    <p:sldId id="290" r:id="rId69"/>
    <p:sldId id="292" r:id="rId70"/>
    <p:sldId id="291" r:id="rId71"/>
    <p:sldId id="278" r:id="rId72"/>
    <p:sldId id="277" r:id="rId73"/>
    <p:sldId id="294" r:id="rId74"/>
    <p:sldId id="295" r:id="rId75"/>
    <p:sldId id="293" r:id="rId76"/>
    <p:sldId id="296" r:id="rId77"/>
    <p:sldId id="298" r:id="rId78"/>
    <p:sldId id="300" r:id="rId79"/>
    <p:sldId id="301" r:id="rId80"/>
    <p:sldId id="303" r:id="rId81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微軟正黑體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微軟正黑體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微軟正黑體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微軟正黑體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微軟正黑體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微軟正黑體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微軟正黑體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微軟正黑體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微軟正黑體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366" y="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7DDBAF4-0D26-4FDE-BB84-567748571108}" type="datetimeFigureOut">
              <a:rPr lang="zh-TW" altLang="en-US"/>
              <a:pPr>
                <a:defRPr/>
              </a:pPr>
              <a:t>2010/5/30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3D730F8-E390-4A6A-8CC7-8AADA66942D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0520EF-94DD-4A51-A77F-402258A63CC8}" type="datetimeFigureOut">
              <a:rPr lang="zh-TW" altLang="en-US" smtClean="0"/>
              <a:pPr>
                <a:defRPr/>
              </a:pPr>
              <a:t>2010/5/30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613BC0-8A1B-47D4-A3C9-A4F254C550C4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EC9382-4D60-4EEC-8E3D-B7513EB586BD}" type="datetimeFigureOut">
              <a:rPr lang="zh-TW" altLang="en-US" smtClean="0"/>
              <a:pPr>
                <a:defRPr/>
              </a:pPr>
              <a:t>2010/5/30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98FDEB-DAED-43BF-B8E7-6EE448B831AA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0401A8-4E59-4E5A-902B-E7B763D3B4FE}" type="datetimeFigureOut">
              <a:rPr lang="zh-TW" altLang="en-US" smtClean="0"/>
              <a:pPr>
                <a:defRPr/>
              </a:pPr>
              <a:t>2010/5/30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86D36E-DBDD-4A5D-B301-0A5DD410F377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78E0CF79-1E47-47C7-9340-D0D5C079B066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3298C4-BDA2-4A63-9BB5-38715A6F8541}" type="datetimeFigureOut">
              <a:rPr lang="zh-TW" altLang="en-US" smtClean="0"/>
              <a:pPr>
                <a:defRPr/>
              </a:pPr>
              <a:t>2010/5/30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C3F7E6-7948-4C06-93E5-AEAFD6E0CE4C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23B612-E7B7-4D9D-B6DD-4149E17CFF42}" type="datetimeFigureOut">
              <a:rPr lang="zh-TW" altLang="en-US" smtClean="0"/>
              <a:pPr>
                <a:defRPr/>
              </a:pPr>
              <a:t>2010/5/30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2E93E8-B013-4BD8-ADFB-F83EF4B5337B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843079-339A-4271-AB83-264BF9D216F8}" type="datetimeFigureOut">
              <a:rPr lang="zh-TW" altLang="en-US" smtClean="0"/>
              <a:pPr>
                <a:defRPr/>
              </a:pPr>
              <a:t>2010/5/30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6E160E-539B-492A-BD57-9DC2A1B009DD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5D825F-CC7A-436B-B68C-4C05BC234B9E}" type="datetimeFigureOut">
              <a:rPr lang="zh-TW" altLang="en-US" smtClean="0"/>
              <a:pPr>
                <a:defRPr/>
              </a:pPr>
              <a:t>2010/5/30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18BF1B-5F3F-4260-A81D-482081166F13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34992C-4D09-4BF4-8E81-6CEC606C4F78}" type="datetimeFigureOut">
              <a:rPr lang="zh-TW" altLang="en-US" smtClean="0"/>
              <a:pPr>
                <a:defRPr/>
              </a:pPr>
              <a:t>2010/5/30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284C95-D932-4EA8-9A30-17C8E5F8FBE7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CE69CAC-328F-432E-97A2-EB36D2B009AC}" type="datetimeFigureOut">
              <a:rPr lang="zh-TW" altLang="en-US" smtClean="0"/>
              <a:pPr>
                <a:defRPr/>
              </a:pPr>
              <a:t>2010/5/30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B6DC5C-6F7B-4D8C-B9F4-8305DD3B949B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1F105B-B2B7-45DF-B278-4AFB74361081}" type="datetimeFigureOut">
              <a:rPr lang="zh-TW" altLang="en-US" smtClean="0"/>
              <a:pPr>
                <a:defRPr/>
              </a:pPr>
              <a:t>2010/5/30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8829CA-3657-40D2-96FD-5ABD43B520F0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9DA41B0-8AA0-44BA-B1AD-97B4108AF4F4}" type="datetimeFigureOut">
              <a:rPr lang="zh-TW" altLang="en-US" smtClean="0"/>
              <a:pPr>
                <a:defRPr/>
              </a:pPr>
              <a:t>2010/5/30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BF22B1-3AAF-44BA-A21C-6687C573FA8F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56E66C9-F004-4F8D-93B5-64606143C902}" type="datetimeFigureOut">
              <a:rPr lang="zh-TW" altLang="en-US" smtClean="0"/>
              <a:pPr>
                <a:defRPr/>
              </a:pPr>
              <a:t>2010/5/30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9BA4F99-28F4-4BBE-851B-255C16535FCD}" type="slidenum">
              <a:rPr lang="zh-TW" altLang="en-US" smtClean="0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8134350" cy="1470025"/>
          </a:xfrm>
        </p:spPr>
        <p:txBody>
          <a:bodyPr/>
          <a:lstStyle/>
          <a:p>
            <a:r>
              <a:rPr lang="zh-CN" altLang="en-US"/>
              <a:t>表面切削还是</a:t>
            </a:r>
            <a:r>
              <a:rPr lang="zh-TW" altLang="en-US"/>
              <a:t>板层</a:t>
            </a:r>
            <a:r>
              <a:rPr lang="zh-CN" altLang="en-US"/>
              <a:t>切削</a:t>
            </a:r>
            <a:r>
              <a:rPr lang="en-US" altLang="zh-TW"/>
              <a:t>?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 dirty="0" smtClean="0">
              <a:ea typeface="宋体" pitchFamily="2" charset="-122"/>
            </a:endParaRPr>
          </a:p>
          <a:p>
            <a:r>
              <a:rPr lang="zh-TW" altLang="en-US" dirty="0" smtClean="0"/>
              <a:t>張朝凱 </a:t>
            </a:r>
            <a:endParaRPr lang="en-US" altLang="zh-TW" dirty="0" smtClean="0"/>
          </a:p>
          <a:p>
            <a:r>
              <a:rPr lang="zh-TW" altLang="en-US" dirty="0" smtClean="0"/>
              <a:t>台灣諾貝爾眼科機構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表面切削</a:t>
            </a:r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990600" lvl="1" indent="-533400"/>
            <a:r>
              <a:rPr lang="zh-CN" altLang="en-US"/>
              <a:t>地图凹凸点</a:t>
            </a:r>
            <a:r>
              <a:rPr lang="en-US" altLang="zh-CN"/>
              <a:t>BM</a:t>
            </a:r>
            <a:r>
              <a:rPr lang="zh-CN" altLang="en-US"/>
              <a:t>营养不良</a:t>
            </a:r>
          </a:p>
          <a:p>
            <a:pPr marL="990600" lvl="1" indent="-533400"/>
            <a:r>
              <a:rPr lang="zh-CN" altLang="en-US"/>
              <a:t>扩张症风险低</a:t>
            </a:r>
          </a:p>
          <a:p>
            <a:pPr marL="990600" lvl="1" indent="-533400"/>
            <a:r>
              <a:rPr lang="zh-CN" altLang="en-US"/>
              <a:t>没有瓣膜风险</a:t>
            </a:r>
            <a:endParaRPr lang="en-US" altLang="zh-CN"/>
          </a:p>
          <a:p>
            <a:pPr marL="990600" lvl="1" indent="-533400"/>
            <a:r>
              <a:rPr lang="zh-CN" altLang="en-US"/>
              <a:t>更简单</a:t>
            </a:r>
          </a:p>
          <a:p>
            <a:pPr marL="990600" lvl="1" indent="-533400"/>
            <a:r>
              <a:rPr lang="zh-CN" altLang="en-US"/>
              <a:t>最好适用于眼睑紧，解剖不正常或眼角膜非常陡峭的病人。</a:t>
            </a:r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表面切削</a:t>
            </a:r>
          </a:p>
        </p:txBody>
      </p:sp>
      <p:sp>
        <p:nvSpPr>
          <p:cNvPr id="80900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609600" indent="-609600"/>
            <a:r>
              <a:rPr lang="zh-CN" altLang="en-US" dirty="0"/>
              <a:t>缺点</a:t>
            </a:r>
          </a:p>
          <a:p>
            <a:pPr marL="990600" lvl="1" indent="-533400"/>
            <a:r>
              <a:rPr lang="zh-CN" altLang="en-US" dirty="0">
                <a:solidFill>
                  <a:srgbClr val="FF0000"/>
                </a:solidFill>
              </a:rPr>
              <a:t>恢复慢，缺乏预测</a:t>
            </a:r>
          </a:p>
          <a:p>
            <a:pPr marL="990600" lvl="1" indent="-533400"/>
            <a:r>
              <a:rPr lang="zh-CN" altLang="en-US" dirty="0"/>
              <a:t>上班</a:t>
            </a:r>
            <a:r>
              <a:rPr lang="en-US" altLang="zh-TW" dirty="0"/>
              <a:t>: 3-5 </a:t>
            </a:r>
            <a:r>
              <a:rPr lang="zh-CN" altLang="en-US" dirty="0"/>
              <a:t>天</a:t>
            </a:r>
          </a:p>
          <a:p>
            <a:pPr marL="1371600" lvl="2" indent="-457200"/>
            <a:r>
              <a:rPr lang="zh-CN" altLang="en-US" dirty="0"/>
              <a:t>开车</a:t>
            </a:r>
            <a:r>
              <a:rPr lang="zh-TW" altLang="en-US" dirty="0"/>
              <a:t> </a:t>
            </a:r>
            <a:r>
              <a:rPr lang="en-US" altLang="zh-TW" dirty="0"/>
              <a:t>:3-5 </a:t>
            </a:r>
            <a:r>
              <a:rPr lang="zh-CN" altLang="en-US" dirty="0"/>
              <a:t>天</a:t>
            </a:r>
          </a:p>
          <a:p>
            <a:pPr marL="1371600" lvl="2" indent="-457200"/>
            <a:r>
              <a:rPr lang="zh-CN" altLang="en-US" dirty="0"/>
              <a:t>参加娱乐活动</a:t>
            </a:r>
            <a:r>
              <a:rPr lang="zh-TW" altLang="en-US" dirty="0"/>
              <a:t> </a:t>
            </a:r>
            <a:r>
              <a:rPr lang="zh-CN" altLang="en-US" dirty="0"/>
              <a:t>： </a:t>
            </a:r>
            <a:r>
              <a:rPr lang="en-US" altLang="zh-TW" dirty="0"/>
              <a:t>3-5 </a:t>
            </a:r>
            <a:r>
              <a:rPr lang="zh-CN" altLang="en-US" dirty="0"/>
              <a:t>天</a:t>
            </a:r>
          </a:p>
          <a:p>
            <a:pPr marL="1371600" lvl="2" indent="-457200"/>
            <a:r>
              <a:rPr lang="zh-CN" altLang="en-US" dirty="0"/>
              <a:t>视力完全恢复需要</a:t>
            </a:r>
            <a:r>
              <a:rPr lang="en-US" altLang="zh-CN" dirty="0"/>
              <a:t>1</a:t>
            </a:r>
            <a:r>
              <a:rPr lang="zh-CN" altLang="en-US" dirty="0"/>
              <a:t>周到</a:t>
            </a:r>
            <a:r>
              <a:rPr lang="en-US" altLang="zh-CN" dirty="0"/>
              <a:t>1</a:t>
            </a:r>
            <a:r>
              <a:rPr lang="zh-CN" altLang="en-US" dirty="0"/>
              <a:t>个月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表面切削</a:t>
            </a:r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990600" lvl="1" indent="-533400"/>
            <a:r>
              <a:rPr lang="zh-CN" altLang="en-US" dirty="0">
                <a:solidFill>
                  <a:srgbClr val="FF0000"/>
                </a:solidFill>
              </a:rPr>
              <a:t>疼痛多</a:t>
            </a:r>
          </a:p>
          <a:p>
            <a:pPr marL="990600" lvl="1" indent="-533400"/>
            <a:r>
              <a:rPr lang="zh-CN" altLang="en-US" dirty="0"/>
              <a:t>恢复期病人较为烦躁</a:t>
            </a:r>
          </a:p>
          <a:p>
            <a:pPr marL="990600" lvl="1" indent="-533400"/>
            <a:r>
              <a:rPr lang="en-US" altLang="zh-TW" dirty="0"/>
              <a:t>2-4</a:t>
            </a:r>
            <a:r>
              <a:rPr lang="zh-CN" altLang="en-US" dirty="0"/>
              <a:t>内出现上皮缺损，碰触眼睛会导致</a:t>
            </a:r>
            <a:r>
              <a:rPr lang="zh-TW" altLang="en-US" dirty="0"/>
              <a:t>眼角膜</a:t>
            </a:r>
            <a:r>
              <a:rPr lang="zh-CN" altLang="en-US" dirty="0"/>
              <a:t>溃疡</a:t>
            </a:r>
          </a:p>
          <a:p>
            <a:pPr marL="990600" lvl="1" indent="-533400"/>
            <a:r>
              <a:rPr lang="zh-CN" altLang="en-US" dirty="0">
                <a:solidFill>
                  <a:srgbClr val="FF0000"/>
                </a:solidFill>
              </a:rPr>
              <a:t>再治疗困难</a:t>
            </a:r>
          </a:p>
          <a:p>
            <a:pPr marL="990600" lvl="1" indent="-533400"/>
            <a:r>
              <a:rPr lang="zh-TW" altLang="en-US" dirty="0">
                <a:solidFill>
                  <a:srgbClr val="FF0000"/>
                </a:solidFill>
              </a:rPr>
              <a:t>混浊</a:t>
            </a:r>
            <a:r>
              <a:rPr lang="zh-CN" altLang="en-US" dirty="0">
                <a:solidFill>
                  <a:srgbClr val="FF0000"/>
                </a:solidFill>
              </a:rPr>
              <a:t>风险高</a:t>
            </a:r>
            <a:endParaRPr lang="zh-TW" altLang="en-US" dirty="0">
              <a:solidFill>
                <a:srgbClr val="FF0000"/>
              </a:solidFill>
            </a:endParaRPr>
          </a:p>
          <a:p>
            <a:pPr marL="990600" lvl="1" indent="-533400"/>
            <a:r>
              <a:rPr lang="zh-CN" altLang="en-US" dirty="0">
                <a:solidFill>
                  <a:srgbClr val="FF0000"/>
                </a:solidFill>
              </a:rPr>
              <a:t>更可能出现复发性糜烂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74750"/>
          </a:xfrm>
        </p:spPr>
        <p:txBody>
          <a:bodyPr/>
          <a:lstStyle/>
          <a:p>
            <a:r>
              <a:rPr lang="zh-TW" altLang="en-US"/>
              <a:t>板层 </a:t>
            </a:r>
            <a:r>
              <a:rPr lang="en-US" altLang="zh-TW"/>
              <a:t>&amp; </a:t>
            </a:r>
            <a:r>
              <a:rPr lang="zh-TW" altLang="en-US"/>
              <a:t>表面切削 </a:t>
            </a:r>
          </a:p>
        </p:txBody>
      </p:sp>
      <p:graphicFrame>
        <p:nvGraphicFramePr>
          <p:cNvPr id="24680" name="Group 104"/>
          <p:cNvGraphicFramePr>
            <a:graphicFrameLocks noGrp="1"/>
          </p:cNvGraphicFramePr>
          <p:nvPr>
            <p:ph idx="1"/>
          </p:nvPr>
        </p:nvGraphicFramePr>
        <p:xfrm>
          <a:off x="457200" y="981075"/>
          <a:ext cx="8229600" cy="5945189"/>
        </p:xfrm>
        <a:graphic>
          <a:graphicData uri="http://schemas.openxmlformats.org/drawingml/2006/table">
            <a:tbl>
              <a:tblPr/>
              <a:tblGrid>
                <a:gridCol w="2743200"/>
                <a:gridCol w="2811463"/>
                <a:gridCol w="2674937"/>
              </a:tblGrid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1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板层切削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表面切削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2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术后眼睛的疼痛感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轻度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(</a:t>
                      </a: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可能术后持续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 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12 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小时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中度到重度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/>
                      </a:r>
                      <a:b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</a:b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(</a:t>
                      </a: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可能术后持续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 </a:t>
                      </a:r>
                      <a:r>
                        <a:rPr kumimoji="1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7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2 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小时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视力恢复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较早 </a:t>
                      </a: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(&lt;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 24 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小时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较晚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(3 </a:t>
                      </a: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到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 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7 </a:t>
                      </a: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天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屈光稳定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较早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(1 </a:t>
                      </a: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到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 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6 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周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较晚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(3 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周</a:t>
                      </a: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到几个月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眼角膜</a:t>
                      </a: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结疤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Minimal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(&lt; 1%)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较高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(1 </a:t>
                      </a: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到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2 %)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9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干眼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较多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(</a:t>
                      </a: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可能持续</a:t>
                      </a:r>
                      <a:r>
                        <a:rPr kumimoji="1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6</a:t>
                      </a: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个月以上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Less 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(</a:t>
                      </a: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持续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 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1</a:t>
                      </a: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至几周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)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5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瓣膜并发症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否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扩张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0.05-0.66%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HOA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较多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瓣膜不导入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 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HOA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2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最适合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多数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 病人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眼角膜薄，平坦，陡峭峭，或瞳孔大的病人和运动员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争议问题</a:t>
            </a:r>
          </a:p>
        </p:txBody>
      </p:sp>
      <p:sp>
        <p:nvSpPr>
          <p:cNvPr id="83972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533400" indent="-533400"/>
            <a:r>
              <a:rPr lang="zh-TW" altLang="en-US" dirty="0">
                <a:solidFill>
                  <a:srgbClr val="FF0000"/>
                </a:solidFill>
              </a:rPr>
              <a:t>表面切削</a:t>
            </a:r>
            <a:r>
              <a:rPr lang="zh-CN" altLang="en-US" dirty="0">
                <a:solidFill>
                  <a:srgbClr val="FF0000"/>
                </a:solidFill>
              </a:rPr>
              <a:t>的光性更好吗</a:t>
            </a:r>
            <a:r>
              <a:rPr lang="en-US" altLang="zh-TW" dirty="0">
                <a:solidFill>
                  <a:srgbClr val="FF0000"/>
                </a:solidFill>
              </a:rPr>
              <a:t>?</a:t>
            </a:r>
          </a:p>
          <a:p>
            <a:pPr marL="914400" lvl="1" indent="-457200"/>
            <a:r>
              <a:rPr lang="en-US" altLang="zh-CN" dirty="0"/>
              <a:t>LASIK</a:t>
            </a:r>
            <a:r>
              <a:rPr lang="en-US" altLang="zh-TW" dirty="0"/>
              <a:t> </a:t>
            </a:r>
            <a:r>
              <a:rPr lang="zh-CN" altLang="en-US" dirty="0"/>
              <a:t>和</a:t>
            </a:r>
            <a:r>
              <a:rPr lang="zh-TW" altLang="en-US" dirty="0"/>
              <a:t>表面切削</a:t>
            </a:r>
            <a:r>
              <a:rPr lang="en-US" altLang="zh-TW" dirty="0"/>
              <a:t>(</a:t>
            </a:r>
            <a:r>
              <a:rPr lang="en-US" altLang="zh-TW" dirty="0" err="1"/>
              <a:t>Danasoury</a:t>
            </a:r>
            <a:r>
              <a:rPr lang="en-US" altLang="zh-TW" dirty="0"/>
              <a:t> </a:t>
            </a:r>
            <a:r>
              <a:rPr lang="zh-TW" altLang="en-US" dirty="0"/>
              <a:t>研究</a:t>
            </a:r>
            <a:r>
              <a:rPr lang="en-US" altLang="zh-CN" dirty="0"/>
              <a:t>)</a:t>
            </a:r>
            <a:r>
              <a:rPr lang="zh-CN" altLang="en-US" dirty="0"/>
              <a:t>的常规比较研究</a:t>
            </a:r>
            <a:r>
              <a:rPr lang="en-US" altLang="zh-CN" dirty="0"/>
              <a:t>:</a:t>
            </a:r>
            <a:r>
              <a:rPr lang="en-US" altLang="zh-TW" dirty="0"/>
              <a:t> </a:t>
            </a:r>
            <a:r>
              <a:rPr lang="zh-CN" altLang="en-US" dirty="0"/>
              <a:t>结果类似</a:t>
            </a:r>
            <a:r>
              <a:rPr lang="en-US" altLang="zh-TW" dirty="0"/>
              <a:t>.</a:t>
            </a:r>
          </a:p>
          <a:p>
            <a:pPr marL="914400" lvl="1" indent="-457200"/>
            <a:r>
              <a:rPr lang="zh-CN" altLang="en-US" dirty="0"/>
              <a:t>客制化研究</a:t>
            </a:r>
            <a:r>
              <a:rPr lang="en-US" altLang="zh-TW" dirty="0"/>
              <a:t>(</a:t>
            </a:r>
            <a:r>
              <a:rPr lang="en-US" altLang="zh-TW" dirty="0" err="1"/>
              <a:t>MacRae</a:t>
            </a:r>
            <a:r>
              <a:rPr lang="en-US" altLang="zh-TW" dirty="0"/>
              <a:t>): 24 </a:t>
            </a:r>
            <a:r>
              <a:rPr lang="zh-TW" altLang="en-US" dirty="0"/>
              <a:t>病人</a:t>
            </a:r>
            <a:r>
              <a:rPr lang="en-US" altLang="zh-TW" dirty="0"/>
              <a:t>, </a:t>
            </a:r>
            <a:r>
              <a:rPr lang="zh-CN" altLang="en-US" dirty="0"/>
              <a:t>单眼实施</a:t>
            </a:r>
            <a:r>
              <a:rPr lang="en-US" altLang="zh-TW" dirty="0"/>
              <a:t>LASEK</a:t>
            </a:r>
            <a:r>
              <a:rPr lang="zh-CN" altLang="en-US" dirty="0"/>
              <a:t>手术</a:t>
            </a:r>
            <a:r>
              <a:rPr lang="en-US" altLang="zh-TW" dirty="0"/>
              <a:t>; </a:t>
            </a:r>
            <a:r>
              <a:rPr lang="zh-CN" altLang="en-US" dirty="0"/>
              <a:t>实施</a:t>
            </a:r>
            <a:r>
              <a:rPr lang="zh-TW" altLang="en-US" dirty="0"/>
              <a:t>表面切削</a:t>
            </a:r>
            <a:r>
              <a:rPr lang="zh-CN" altLang="en-US" dirty="0"/>
              <a:t>术眼睛的</a:t>
            </a:r>
            <a:r>
              <a:rPr lang="en-US" altLang="zh-CN" dirty="0"/>
              <a:t>HOA</a:t>
            </a:r>
            <a:r>
              <a:rPr lang="zh-CN" altLang="en-US" dirty="0"/>
              <a:t>比常规</a:t>
            </a:r>
            <a:r>
              <a:rPr lang="zh-TW" altLang="en-US" dirty="0"/>
              <a:t> </a:t>
            </a:r>
            <a:r>
              <a:rPr lang="en-US" altLang="zh-TW" dirty="0"/>
              <a:t>LASIK</a:t>
            </a:r>
            <a:r>
              <a:rPr lang="zh-CN" altLang="en-US" dirty="0"/>
              <a:t>少，也比同一个激光器下</a:t>
            </a:r>
            <a:r>
              <a:rPr lang="en-US" altLang="zh-CN" dirty="0"/>
              <a:t>340</a:t>
            </a:r>
            <a:r>
              <a:rPr lang="zh-CN" altLang="en-US" dirty="0"/>
              <a:t>只眼睛所接受的客制化</a:t>
            </a:r>
            <a:r>
              <a:rPr lang="en-US" altLang="zh-TW" dirty="0"/>
              <a:t>LASIK</a:t>
            </a:r>
            <a:r>
              <a:rPr lang="zh-CN" altLang="en-US" dirty="0"/>
              <a:t>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609600" indent="-609600"/>
            <a:r>
              <a:rPr lang="zh-CN" altLang="en-US" dirty="0"/>
              <a:t>使用</a:t>
            </a:r>
            <a:r>
              <a:rPr lang="zh-CN" altLang="en-US" dirty="0">
                <a:solidFill>
                  <a:srgbClr val="FF0000"/>
                </a:solidFill>
              </a:rPr>
              <a:t>机械系统的</a:t>
            </a:r>
            <a:r>
              <a:rPr lang="en-US" altLang="zh-TW" dirty="0" err="1">
                <a:solidFill>
                  <a:srgbClr val="FF0000"/>
                </a:solidFill>
              </a:rPr>
              <a:t>epiLASEK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zh-CN" altLang="en-US" dirty="0">
                <a:solidFill>
                  <a:srgbClr val="FF0000"/>
                </a:solidFill>
              </a:rPr>
              <a:t>在恢复或治愈方面有优势吗？</a:t>
            </a:r>
            <a:r>
              <a:rPr lang="zh-CN" altLang="en-US" dirty="0"/>
              <a:t>目前为止，该结果好坏参半。</a:t>
            </a:r>
            <a:endParaRPr lang="zh-TW" altLang="en-US" dirty="0"/>
          </a:p>
          <a:p>
            <a:pPr marL="609600" indent="-609600"/>
            <a:r>
              <a:rPr lang="en-US" altLang="zh-TW" dirty="0" err="1"/>
              <a:t>intraLase</a:t>
            </a:r>
            <a:r>
              <a:rPr lang="zh-CN" altLang="en-US" dirty="0"/>
              <a:t>比机械显微角膜刀或</a:t>
            </a:r>
            <a:r>
              <a:rPr lang="zh-TW" altLang="en-US" dirty="0"/>
              <a:t>表面切削</a:t>
            </a:r>
            <a:r>
              <a:rPr lang="zh-CN" altLang="en-US" dirty="0"/>
              <a:t>产生更好的光性且能够更好控制</a:t>
            </a:r>
            <a:r>
              <a:rPr lang="en-US" altLang="zh-TW" dirty="0"/>
              <a:t>HOA</a:t>
            </a:r>
            <a:r>
              <a:rPr lang="zh-CN" altLang="en-US" dirty="0"/>
              <a:t>吗？</a:t>
            </a:r>
            <a:r>
              <a:rPr lang="zh-TW" altLang="en-US" dirty="0"/>
              <a:t> </a:t>
            </a:r>
            <a:r>
              <a:rPr lang="zh-CN" altLang="en-US" dirty="0"/>
              <a:t>不同时期的研究都不一样</a:t>
            </a:r>
            <a:r>
              <a:rPr lang="en-US" altLang="zh-TW" dirty="0"/>
              <a:t>(</a:t>
            </a:r>
            <a:r>
              <a:rPr lang="en-US" altLang="zh-TW" dirty="0" err="1"/>
              <a:t>Durry</a:t>
            </a:r>
            <a:r>
              <a:rPr lang="en-US" altLang="zh-TW" dirty="0"/>
              <a:t>, </a:t>
            </a:r>
            <a:r>
              <a:rPr lang="en-US" altLang="zh-TW" dirty="0" err="1"/>
              <a:t>Stonecipher</a:t>
            </a:r>
            <a:r>
              <a:rPr lang="en-US" altLang="zh-TW" dirty="0"/>
              <a:t>, Slade, </a:t>
            </a:r>
            <a:r>
              <a:rPr lang="en-US" altLang="zh-TW" dirty="0" err="1"/>
              <a:t>Manche</a:t>
            </a:r>
            <a:r>
              <a:rPr lang="en-US" altLang="zh-TW" dirty="0"/>
              <a:t>)</a:t>
            </a:r>
            <a:r>
              <a:rPr lang="zh-CN" altLang="en-US" dirty="0"/>
              <a:t>。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24" name="Rectangle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表面切削</a:t>
            </a:r>
          </a:p>
        </p:txBody>
      </p:sp>
      <p:graphicFrame>
        <p:nvGraphicFramePr>
          <p:cNvPr id="28749" name="Group 7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408489"/>
        </p:xfrm>
        <a:graphic>
          <a:graphicData uri="http://schemas.openxmlformats.org/drawingml/2006/table">
            <a:tbl>
              <a:tblPr/>
              <a:tblGrid>
                <a:gridCol w="2057400"/>
                <a:gridCol w="2057400"/>
                <a:gridCol w="2057400"/>
                <a:gridCol w="2057400"/>
              </a:tblGrid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1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PRK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LASEK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Epi LASIK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去除上皮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清创术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稀释酒精，放松上皮</a:t>
                      </a:r>
                      <a:r>
                        <a:rPr kumimoji="1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Epi-keratome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术后疼痛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重度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中度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轻度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视力恢复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较晚</a:t>
                      </a:r>
                      <a:r>
                        <a:rPr kumimoji="1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(5-7</a:t>
                      </a: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天</a:t>
                      </a:r>
                      <a:r>
                        <a:rPr kumimoji="1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较晚</a:t>
                      </a:r>
                      <a:r>
                        <a:rPr kumimoji="1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(</a:t>
                      </a: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酒精中毒</a:t>
                      </a:r>
                      <a:r>
                        <a:rPr kumimoji="1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较快</a:t>
                      </a:r>
                      <a:r>
                        <a:rPr kumimoji="1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 </a:t>
                      </a:r>
                      <a:r>
                        <a:rPr kumimoji="1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(3-5</a:t>
                      </a: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天</a:t>
                      </a:r>
                      <a:r>
                        <a:rPr kumimoji="1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术后激素</a:t>
                      </a:r>
                      <a:r>
                        <a:rPr kumimoji="1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几个月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0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眼角膜</a:t>
                      </a: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变</a:t>
                      </a:r>
                      <a:r>
                        <a:rPr kumimoji="1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混浊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常见，尤其是高度近视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较少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指征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低度近视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高度近视的</a:t>
                      </a:r>
                      <a:r>
                        <a:rPr kumimoji="1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眼角膜</a:t>
                      </a: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变薄</a:t>
                      </a:r>
                      <a:endParaRPr kumimoji="1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高度近视的</a:t>
                      </a:r>
                      <a:r>
                        <a:rPr kumimoji="1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眼角膜</a:t>
                      </a: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变薄</a:t>
                      </a:r>
                      <a:endParaRPr kumimoji="1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目前</a:t>
            </a:r>
            <a:r>
              <a:rPr lang="zh-TW" altLang="en-US"/>
              <a:t>表面切削</a:t>
            </a:r>
            <a:r>
              <a:rPr lang="zh-CN" altLang="en-US"/>
              <a:t>的发展趋势</a:t>
            </a:r>
            <a:endParaRPr lang="zh-TW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/>
              <a:t>先进</a:t>
            </a:r>
            <a:r>
              <a:rPr lang="zh-TW" altLang="en-US" sz="4000" dirty="0">
                <a:solidFill>
                  <a:srgbClr val="FF0000"/>
                </a:solidFill>
              </a:rPr>
              <a:t>表面切削</a:t>
            </a:r>
            <a:r>
              <a:rPr lang="zh-CN" altLang="en-US" sz="4000" dirty="0">
                <a:solidFill>
                  <a:srgbClr val="FF0000"/>
                </a:solidFill>
              </a:rPr>
              <a:t>术</a:t>
            </a:r>
            <a:r>
              <a:rPr lang="zh-CN" altLang="en-US" sz="4000" dirty="0"/>
              <a:t>的增进效果</a:t>
            </a:r>
            <a:endParaRPr lang="zh-TW" altLang="en-US" sz="4000" dirty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比起常规</a:t>
            </a:r>
            <a:r>
              <a:rPr lang="en-US" altLang="zh-TW" dirty="0"/>
              <a:t>LASIK</a:t>
            </a:r>
            <a:r>
              <a:rPr lang="zh-CN" altLang="en-US" dirty="0"/>
              <a:t>， 更多提高视力</a:t>
            </a:r>
            <a:r>
              <a:rPr lang="en-US" altLang="zh-TW" dirty="0"/>
              <a:t>: </a:t>
            </a:r>
            <a:r>
              <a:rPr lang="zh-CN" altLang="en-US" dirty="0">
                <a:solidFill>
                  <a:srgbClr val="FF0000"/>
                </a:solidFill>
              </a:rPr>
              <a:t>没有瓣膜</a:t>
            </a:r>
            <a:r>
              <a:rPr lang="en-US" altLang="zh-TW" dirty="0">
                <a:solidFill>
                  <a:srgbClr val="FF0000"/>
                </a:solidFill>
              </a:rPr>
              <a:t>, ↓HOA </a:t>
            </a:r>
          </a:p>
          <a:p>
            <a:r>
              <a:rPr lang="zh-CN" altLang="en-US" dirty="0">
                <a:solidFill>
                  <a:srgbClr val="FF0000"/>
                </a:solidFill>
              </a:rPr>
              <a:t>前导波</a:t>
            </a:r>
            <a:r>
              <a:rPr lang="zh-TW" altLang="en-US" dirty="0">
                <a:solidFill>
                  <a:srgbClr val="FF0000"/>
                </a:solidFill>
              </a:rPr>
              <a:t>表面切削</a:t>
            </a:r>
            <a:r>
              <a:rPr lang="zh-CN" altLang="en-US" dirty="0">
                <a:solidFill>
                  <a:srgbClr val="FF0000"/>
                </a:solidFill>
              </a:rPr>
              <a:t>术比起前导波</a:t>
            </a:r>
            <a:r>
              <a:rPr lang="en-US" altLang="zh-CN" dirty="0">
                <a:solidFill>
                  <a:srgbClr val="FF0000"/>
                </a:solidFill>
              </a:rPr>
              <a:t>LASIK:</a:t>
            </a:r>
            <a:r>
              <a:rPr lang="zh-CN" altLang="en-US" dirty="0">
                <a:solidFill>
                  <a:srgbClr val="FF0000"/>
                </a:solidFill>
              </a:rPr>
              <a:t>视力更好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/>
              <a:t>生物力学</a:t>
            </a:r>
            <a:r>
              <a:rPr lang="en-US" altLang="zh-TW" sz="4000"/>
              <a:t>&amp; </a:t>
            </a:r>
            <a:r>
              <a:rPr lang="zh-TW" altLang="en-US" sz="4000"/>
              <a:t>表面切削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表面切削</a:t>
            </a:r>
            <a:r>
              <a:rPr lang="zh-CN" altLang="en-US" dirty="0"/>
              <a:t>优于</a:t>
            </a:r>
            <a:r>
              <a:rPr lang="zh-TW" altLang="en-US" dirty="0"/>
              <a:t> </a:t>
            </a:r>
            <a:r>
              <a:rPr lang="en-US" altLang="zh-TW" dirty="0"/>
              <a:t>LASIK: </a:t>
            </a:r>
            <a:r>
              <a:rPr lang="zh-TW" altLang="en-US" dirty="0">
                <a:solidFill>
                  <a:srgbClr val="FF0000"/>
                </a:solidFill>
              </a:rPr>
              <a:t>眼角膜</a:t>
            </a:r>
            <a:r>
              <a:rPr lang="zh-CN" altLang="en-US" dirty="0">
                <a:solidFill>
                  <a:srgbClr val="FF0000"/>
                </a:solidFill>
              </a:rPr>
              <a:t>的生物力学改变有限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屈光手术的演变</a:t>
            </a:r>
            <a:endParaRPr lang="zh-TW" altLang="en-US"/>
          </a:p>
        </p:txBody>
      </p:sp>
      <p:pic>
        <p:nvPicPr>
          <p:cNvPr id="23556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843088"/>
            <a:ext cx="3816350" cy="3576637"/>
          </a:xfrm>
          <a:noFill/>
          <a:ln/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1844675"/>
            <a:ext cx="3786187" cy="358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395288" y="5805488"/>
            <a:ext cx="39608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en-US" altLang="zh-TW" sz="2000" b="1"/>
              <a:t>              </a:t>
            </a:r>
            <a:r>
              <a:rPr lang="zh-TW" altLang="en-US" sz="2000" b="1"/>
              <a:t>表面切削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4716463" y="5876925"/>
            <a:ext cx="4032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en-US" altLang="zh-TW" sz="2000" b="1"/>
              <a:t>             </a:t>
            </a:r>
            <a:r>
              <a:rPr lang="zh-TW" altLang="en-US" sz="2000" b="1"/>
              <a:t>板层</a:t>
            </a:r>
            <a:r>
              <a:rPr lang="zh-CN" altLang="en-US" sz="2000" b="1"/>
              <a:t>切削</a:t>
            </a:r>
            <a:endParaRPr lang="zh-TW" altLang="en-US" sz="2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混浊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800" dirty="0"/>
              <a:t>影响因素</a:t>
            </a:r>
          </a:p>
          <a:p>
            <a:pPr lvl="1">
              <a:lnSpc>
                <a:spcPct val="80000"/>
              </a:lnSpc>
            </a:pPr>
            <a:r>
              <a:rPr lang="zh-CN" altLang="en-US" sz="2400" dirty="0">
                <a:solidFill>
                  <a:srgbClr val="FF0000"/>
                </a:solidFill>
              </a:rPr>
              <a:t>切割深度较厚</a:t>
            </a:r>
          </a:p>
          <a:p>
            <a:pPr lvl="1">
              <a:lnSpc>
                <a:spcPct val="80000"/>
              </a:lnSpc>
            </a:pPr>
            <a:r>
              <a:rPr lang="zh-CN" altLang="en-US" sz="2400" dirty="0">
                <a:solidFill>
                  <a:srgbClr val="FF0000"/>
                </a:solidFill>
              </a:rPr>
              <a:t>紫外线</a:t>
            </a:r>
            <a:r>
              <a:rPr lang="zh-TW" altLang="en-US" sz="2400" dirty="0"/>
              <a:t>                </a:t>
            </a:r>
          </a:p>
          <a:p>
            <a:pPr>
              <a:lnSpc>
                <a:spcPct val="80000"/>
              </a:lnSpc>
            </a:pPr>
            <a:r>
              <a:rPr lang="zh-CN" altLang="en-US" sz="2800" dirty="0"/>
              <a:t>和</a:t>
            </a:r>
            <a:r>
              <a:rPr lang="zh-TW" altLang="en-US" sz="2800" dirty="0"/>
              <a:t>眼角膜</a:t>
            </a:r>
            <a:r>
              <a:rPr lang="zh-CN" altLang="en-US" sz="2800" dirty="0"/>
              <a:t>改变后引起的</a:t>
            </a:r>
            <a:r>
              <a:rPr lang="zh-TW" altLang="en-US" sz="2800" dirty="0">
                <a:solidFill>
                  <a:srgbClr val="FF0000"/>
                </a:solidFill>
              </a:rPr>
              <a:t>细胞因子</a:t>
            </a:r>
            <a:r>
              <a:rPr lang="zh-CN" altLang="en-US" sz="2800" dirty="0">
                <a:solidFill>
                  <a:srgbClr val="FF0000"/>
                </a:solidFill>
              </a:rPr>
              <a:t>和</a:t>
            </a:r>
            <a:r>
              <a:rPr lang="zh-TW" altLang="en-US" sz="2800" dirty="0">
                <a:solidFill>
                  <a:srgbClr val="FF0000"/>
                </a:solidFill>
              </a:rPr>
              <a:t>金属蛋白酶</a:t>
            </a:r>
            <a:r>
              <a:rPr lang="zh-CN" altLang="en-US" sz="2800" dirty="0">
                <a:solidFill>
                  <a:srgbClr val="FF0000"/>
                </a:solidFill>
              </a:rPr>
              <a:t>有关</a:t>
            </a:r>
          </a:p>
          <a:p>
            <a:pPr>
              <a:lnSpc>
                <a:spcPct val="80000"/>
              </a:lnSpc>
            </a:pPr>
            <a:r>
              <a:rPr lang="zh-TW" altLang="en-US" sz="2800" dirty="0"/>
              <a:t>↑恢复视力</a:t>
            </a:r>
          </a:p>
          <a:p>
            <a:pPr>
              <a:lnSpc>
                <a:spcPct val="80000"/>
              </a:lnSpc>
            </a:pPr>
            <a:r>
              <a:rPr lang="zh-TW" altLang="en-US" sz="2800" dirty="0"/>
              <a:t>↓</a:t>
            </a:r>
            <a:r>
              <a:rPr lang="zh-TW" altLang="en-US" sz="2800" dirty="0">
                <a:solidFill>
                  <a:srgbClr val="FF0000"/>
                </a:solidFill>
              </a:rPr>
              <a:t>混浊</a:t>
            </a:r>
          </a:p>
          <a:p>
            <a:pPr lvl="1">
              <a:lnSpc>
                <a:spcPct val="80000"/>
              </a:lnSpc>
            </a:pPr>
            <a:r>
              <a:rPr lang="zh-TW" altLang="en-US" sz="2400" dirty="0">
                <a:solidFill>
                  <a:srgbClr val="FF0000"/>
                </a:solidFill>
              </a:rPr>
              <a:t>维他命</a:t>
            </a:r>
            <a:r>
              <a:rPr lang="en-US" altLang="zh-TW" sz="2400" dirty="0">
                <a:solidFill>
                  <a:srgbClr val="FF0000"/>
                </a:solidFill>
              </a:rPr>
              <a:t>c</a:t>
            </a:r>
          </a:p>
          <a:p>
            <a:pPr lvl="1">
              <a:lnSpc>
                <a:spcPct val="80000"/>
              </a:lnSpc>
            </a:pPr>
            <a:r>
              <a:rPr lang="en-US" altLang="zh-TW" sz="2400" dirty="0">
                <a:solidFill>
                  <a:srgbClr val="FF0000"/>
                </a:solidFill>
              </a:rPr>
              <a:t>LASEK, </a:t>
            </a:r>
            <a:r>
              <a:rPr lang="en-US" altLang="zh-TW" sz="2400" dirty="0" err="1">
                <a:solidFill>
                  <a:srgbClr val="FF0000"/>
                </a:solidFill>
              </a:rPr>
              <a:t>epi</a:t>
            </a:r>
            <a:r>
              <a:rPr lang="en-US" altLang="zh-TW" sz="2400" dirty="0">
                <a:solidFill>
                  <a:srgbClr val="FF0000"/>
                </a:solidFill>
              </a:rPr>
              <a:t>-LASIK: </a:t>
            </a:r>
            <a:r>
              <a:rPr lang="zh-CN" altLang="en-US" sz="2400" dirty="0">
                <a:solidFill>
                  <a:srgbClr val="FF0000"/>
                </a:solidFill>
              </a:rPr>
              <a:t>保存角膜上皮瓣</a:t>
            </a:r>
          </a:p>
          <a:p>
            <a:pPr lvl="1">
              <a:lnSpc>
                <a:spcPct val="80000"/>
              </a:lnSpc>
            </a:pPr>
            <a:r>
              <a:rPr lang="zh-CN" altLang="en-US" sz="2400" dirty="0">
                <a:solidFill>
                  <a:srgbClr val="FF0000"/>
                </a:solidFill>
              </a:rPr>
              <a:t>低温复水</a:t>
            </a:r>
          </a:p>
          <a:p>
            <a:pPr lvl="1">
              <a:lnSpc>
                <a:spcPct val="80000"/>
              </a:lnSpc>
            </a:pPr>
            <a:r>
              <a:rPr lang="zh-CN" altLang="en-US" sz="2400" dirty="0">
                <a:solidFill>
                  <a:srgbClr val="FF0000"/>
                </a:solidFill>
                <a:ea typeface="宋体" pitchFamily="2" charset="-122"/>
              </a:rPr>
              <a:t>丝裂霉素</a:t>
            </a:r>
            <a:r>
              <a:rPr lang="zh-CN" altLang="en-US" sz="2400" dirty="0">
                <a:solidFill>
                  <a:srgbClr val="FF0000"/>
                </a:solidFill>
              </a:rPr>
              <a:t> （</a:t>
            </a:r>
            <a:r>
              <a:rPr lang="en-US" altLang="zh-TW" sz="2400" dirty="0">
                <a:solidFill>
                  <a:srgbClr val="FF0000"/>
                </a:solidFill>
              </a:rPr>
              <a:t>MMC</a:t>
            </a:r>
            <a:r>
              <a:rPr lang="zh-CN" altLang="en-US" sz="2400" dirty="0">
                <a:solidFill>
                  <a:srgbClr val="FF0000"/>
                </a:solidFill>
              </a:rPr>
              <a:t>）</a:t>
            </a:r>
            <a:endParaRPr lang="zh-TW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丝裂霉素</a:t>
            </a:r>
            <a:r>
              <a:rPr lang="zh-CN" altLang="en-US"/>
              <a:t> （</a:t>
            </a:r>
            <a:r>
              <a:rPr lang="en-US" altLang="zh-TW"/>
              <a:t>MMC</a:t>
            </a:r>
            <a:r>
              <a:rPr lang="zh-CN" altLang="en-US"/>
              <a:t>）</a:t>
            </a:r>
            <a:endParaRPr lang="zh-TW" altLang="en-US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2800" dirty="0"/>
              <a:t>讨论</a:t>
            </a:r>
          </a:p>
          <a:p>
            <a:pPr lvl="1"/>
            <a:r>
              <a:rPr lang="zh-TW" altLang="en-US" sz="2400" dirty="0">
                <a:solidFill>
                  <a:srgbClr val="FF0000"/>
                </a:solidFill>
              </a:rPr>
              <a:t>角膜基质细胞</a:t>
            </a:r>
            <a:r>
              <a:rPr lang="zh-CN" altLang="en-US" sz="2400" dirty="0">
                <a:solidFill>
                  <a:srgbClr val="FF0000"/>
                </a:solidFill>
              </a:rPr>
              <a:t>的健康衰退</a:t>
            </a:r>
            <a:r>
              <a:rPr lang="zh-TW" altLang="en-US" sz="2400" dirty="0">
                <a:solidFill>
                  <a:srgbClr val="FF0000"/>
                </a:solidFill>
              </a:rPr>
              <a:t>↓</a:t>
            </a:r>
            <a:r>
              <a:rPr lang="zh-CN" altLang="en-US" sz="2400" dirty="0">
                <a:solidFill>
                  <a:srgbClr val="FF0000"/>
                </a:solidFill>
              </a:rPr>
              <a:t> ， 伤口愈合减退</a:t>
            </a:r>
            <a:r>
              <a:rPr lang="zh-TW" altLang="en-US" sz="2400" dirty="0">
                <a:solidFill>
                  <a:srgbClr val="FF0000"/>
                </a:solidFill>
              </a:rPr>
              <a:t>↓</a:t>
            </a:r>
            <a:endParaRPr lang="zh-TW" altLang="zh-CN" sz="2400" dirty="0">
              <a:solidFill>
                <a:srgbClr val="FF0000"/>
              </a:solidFill>
            </a:endParaRPr>
          </a:p>
          <a:p>
            <a:pPr lvl="1"/>
            <a:r>
              <a:rPr lang="zh-CN" altLang="en-US" sz="2400" dirty="0"/>
              <a:t>对高度近视的使用安全且有效</a:t>
            </a:r>
          </a:p>
          <a:p>
            <a:pPr lvl="1"/>
            <a:r>
              <a:rPr lang="zh-CN" altLang="en-US" sz="2400" dirty="0"/>
              <a:t>初始</a:t>
            </a:r>
            <a:r>
              <a:rPr lang="en-US" altLang="zh-TW" sz="2400" dirty="0" err="1"/>
              <a:t>tx</a:t>
            </a:r>
            <a:r>
              <a:rPr lang="en-US" altLang="zh-TW" sz="2400" dirty="0"/>
              <a:t>: </a:t>
            </a:r>
            <a:r>
              <a:rPr lang="zh-CN" altLang="en-US" sz="2400" dirty="0"/>
              <a:t>有风险的病人：</a:t>
            </a:r>
            <a:r>
              <a:rPr lang="en-US" altLang="zh-TW" sz="2400" dirty="0"/>
              <a:t>0.02% MMC x 2 </a:t>
            </a:r>
            <a:r>
              <a:rPr lang="zh-CN" altLang="en-US" sz="2400" dirty="0"/>
              <a:t>分钟</a:t>
            </a:r>
            <a:r>
              <a:rPr lang="zh-TW" altLang="en-US" sz="2400" dirty="0"/>
              <a:t> </a:t>
            </a:r>
            <a:endParaRPr lang="zh-TW" altLang="zh-CN" sz="2400" dirty="0"/>
          </a:p>
          <a:p>
            <a:pPr lvl="1"/>
            <a:r>
              <a:rPr lang="zh-CN" altLang="en-US" sz="2400" dirty="0">
                <a:solidFill>
                  <a:srgbClr val="FF0000"/>
                </a:solidFill>
              </a:rPr>
              <a:t>屈光偏差高</a:t>
            </a:r>
            <a:endParaRPr lang="zh-TW" altLang="en-US" sz="2400" dirty="0">
              <a:solidFill>
                <a:srgbClr val="FF0000"/>
              </a:solidFill>
            </a:endParaRPr>
          </a:p>
          <a:p>
            <a:pPr lvl="1"/>
            <a:r>
              <a:rPr lang="zh-CN" altLang="en-US" sz="2400" dirty="0">
                <a:solidFill>
                  <a:srgbClr val="FF0000"/>
                </a:solidFill>
              </a:rPr>
              <a:t>之前接收</a:t>
            </a:r>
            <a:r>
              <a:rPr lang="zh-TW" altLang="en-US" sz="2400" dirty="0">
                <a:solidFill>
                  <a:srgbClr val="FF0000"/>
                </a:solidFill>
              </a:rPr>
              <a:t> 眼角膜</a:t>
            </a:r>
            <a:r>
              <a:rPr lang="zh-CN" altLang="en-US" sz="2400" dirty="0">
                <a:solidFill>
                  <a:srgbClr val="FF0000"/>
                </a:solidFill>
              </a:rPr>
              <a:t>手术</a:t>
            </a:r>
          </a:p>
          <a:p>
            <a:r>
              <a:rPr lang="en-US" altLang="zh-TW" sz="2800" dirty="0" err="1"/>
              <a:t>Goldsberry</a:t>
            </a:r>
            <a:r>
              <a:rPr lang="zh-CN" altLang="en-US" sz="2800" dirty="0"/>
              <a:t>等人</a:t>
            </a:r>
            <a:r>
              <a:rPr lang="en-US" altLang="zh-TW" sz="2800" dirty="0"/>
              <a:t>: 0.02% MMC x 12 </a:t>
            </a:r>
            <a:r>
              <a:rPr lang="zh-CN" altLang="en-US" sz="2800" dirty="0"/>
              <a:t>秒</a:t>
            </a:r>
            <a:r>
              <a:rPr lang="en-US" altLang="zh-TW" sz="2800" dirty="0"/>
              <a:t>: </a:t>
            </a:r>
            <a:r>
              <a:rPr lang="zh-CN" altLang="en-US" sz="2800" dirty="0"/>
              <a:t>同样有效</a:t>
            </a:r>
            <a:endParaRPr lang="en-US" altLang="zh-CN" sz="2800" dirty="0"/>
          </a:p>
          <a:p>
            <a:r>
              <a:rPr lang="en-US" altLang="zh-TW" sz="2800" dirty="0" err="1"/>
              <a:t>Argento</a:t>
            </a:r>
            <a:r>
              <a:rPr lang="zh-CN" altLang="en-US" sz="2800" dirty="0"/>
              <a:t>等人</a:t>
            </a:r>
            <a:r>
              <a:rPr lang="en-US" altLang="zh-TW" sz="2800" dirty="0"/>
              <a:t>: 0.002% MMC x 2 </a:t>
            </a:r>
            <a:r>
              <a:rPr lang="zh-CN" altLang="en-US" sz="2800" dirty="0"/>
              <a:t>分钟</a:t>
            </a:r>
            <a:r>
              <a:rPr lang="zh-TW" altLang="en-US" sz="2800" dirty="0"/>
              <a:t> </a:t>
            </a:r>
            <a:r>
              <a:rPr lang="en-US" altLang="zh-TW" sz="2800" dirty="0"/>
              <a:t>:</a:t>
            </a:r>
            <a:r>
              <a:rPr lang="zh-CN" altLang="en-US" sz="2800" dirty="0"/>
              <a:t>同样有效</a:t>
            </a:r>
            <a:endParaRPr lang="en-US" altLang="zh-CN" sz="2800" dirty="0"/>
          </a:p>
          <a:p>
            <a:endParaRPr lang="zh-TW" altLang="en-US" sz="2800" dirty="0"/>
          </a:p>
          <a:p>
            <a:endParaRPr lang="en-US" altLang="zh-TW" sz="28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疼痛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2800" dirty="0"/>
              <a:t>口服</a:t>
            </a:r>
            <a:r>
              <a:rPr lang="en-US" altLang="zh-TW" sz="2800" dirty="0"/>
              <a:t>:</a:t>
            </a:r>
            <a:r>
              <a:rPr lang="zh-CN" altLang="en-US" sz="2800" dirty="0">
                <a:ea typeface="宋体" pitchFamily="2" charset="-122"/>
              </a:rPr>
              <a:t>非甾体抗炎药</a:t>
            </a:r>
            <a:r>
              <a:rPr lang="zh-CN" altLang="en-US" sz="2800" dirty="0"/>
              <a:t> （</a:t>
            </a:r>
            <a:r>
              <a:rPr lang="en-US" altLang="zh-TW" sz="2800" dirty="0"/>
              <a:t>NSAID</a:t>
            </a:r>
            <a:r>
              <a:rPr lang="zh-CN" altLang="en-US" sz="2800" dirty="0"/>
              <a:t>）</a:t>
            </a:r>
            <a:r>
              <a:rPr lang="en-US" altLang="zh-TW" sz="2800" dirty="0"/>
              <a:t>, </a:t>
            </a:r>
            <a:r>
              <a:rPr lang="en-US" altLang="zh-CN" sz="2800" dirty="0"/>
              <a:t> </a:t>
            </a:r>
            <a:r>
              <a:rPr lang="zh-CN" altLang="en-US" sz="2800" dirty="0"/>
              <a:t>强的松龙（</a:t>
            </a:r>
            <a:r>
              <a:rPr lang="en-US" altLang="zh-CN" sz="2800" dirty="0" err="1"/>
              <a:t>prednisolone</a:t>
            </a:r>
            <a:r>
              <a:rPr lang="en-US" altLang="zh-CN" sz="2800" dirty="0"/>
              <a:t> </a:t>
            </a:r>
            <a:r>
              <a:rPr lang="zh-CN" altLang="en-US" sz="2800" dirty="0"/>
              <a:t>） </a:t>
            </a:r>
            <a:r>
              <a:rPr lang="en-US" altLang="zh-TW" sz="2800" dirty="0"/>
              <a:t>,</a:t>
            </a:r>
            <a:r>
              <a:rPr lang="zh-CN" altLang="en-US" sz="2800" dirty="0">
                <a:ea typeface="宋体" pitchFamily="2" charset="-122"/>
              </a:rPr>
              <a:t>镇顽癫（</a:t>
            </a:r>
            <a:r>
              <a:rPr lang="en-US" altLang="zh-CN" sz="2800" dirty="0" err="1"/>
              <a:t>Gabapentin</a:t>
            </a:r>
            <a:r>
              <a:rPr lang="en-US" altLang="zh-CN" sz="2800" dirty="0"/>
              <a:t> </a:t>
            </a:r>
            <a:r>
              <a:rPr lang="zh-CN" altLang="en-US" sz="2800" dirty="0">
                <a:ea typeface="宋体" pitchFamily="2" charset="-122"/>
              </a:rPr>
              <a:t>）</a:t>
            </a:r>
            <a:r>
              <a:rPr lang="zh-CN" altLang="en-US" sz="2800" dirty="0"/>
              <a:t> </a:t>
            </a:r>
            <a:r>
              <a:rPr lang="en-US" altLang="zh-TW" sz="2800" dirty="0"/>
              <a:t>, </a:t>
            </a:r>
            <a:r>
              <a:rPr lang="zh-CN" altLang="en-US" sz="2800" dirty="0"/>
              <a:t>鸦片剂</a:t>
            </a:r>
          </a:p>
          <a:p>
            <a:r>
              <a:rPr lang="zh-CN" altLang="en-US" sz="2800" dirty="0"/>
              <a:t>局部服用</a:t>
            </a:r>
            <a:r>
              <a:rPr lang="en-US" altLang="zh-TW" sz="2800" dirty="0"/>
              <a:t>NSAID: </a:t>
            </a:r>
            <a:r>
              <a:rPr lang="zh-CN" altLang="en-US" sz="2800" dirty="0"/>
              <a:t>双氯芬酸（</a:t>
            </a:r>
            <a:r>
              <a:rPr lang="en-US" altLang="zh-CN" sz="2800" dirty="0" err="1"/>
              <a:t>diclofenac</a:t>
            </a:r>
            <a:r>
              <a:rPr lang="zh-CN" altLang="en-US" sz="2800" dirty="0"/>
              <a:t>）</a:t>
            </a:r>
            <a:r>
              <a:rPr lang="en-US" altLang="zh-TW" sz="2800" dirty="0"/>
              <a:t>, 0.4% </a:t>
            </a:r>
            <a:r>
              <a:rPr lang="en-US" altLang="zh-CN" sz="2800" dirty="0"/>
              <a:t>   </a:t>
            </a:r>
            <a:r>
              <a:rPr lang="zh-CN" altLang="en-US" sz="2800" dirty="0"/>
              <a:t>酮咯酸 （</a:t>
            </a:r>
            <a:r>
              <a:rPr lang="en-US" altLang="zh-TW" sz="2800" dirty="0" err="1"/>
              <a:t>ketorolac</a:t>
            </a:r>
            <a:r>
              <a:rPr lang="zh-CN" altLang="en-US" sz="2800" dirty="0"/>
              <a:t>）</a:t>
            </a:r>
            <a:endParaRPr lang="zh-TW" altLang="en-US" sz="2800" dirty="0"/>
          </a:p>
          <a:p>
            <a:r>
              <a:rPr lang="zh-CN" altLang="en-US" sz="2800" dirty="0"/>
              <a:t>但是</a:t>
            </a:r>
            <a:r>
              <a:rPr lang="en-US" altLang="zh-TW" sz="2800" dirty="0"/>
              <a:t>, </a:t>
            </a:r>
            <a:r>
              <a:rPr lang="zh-CN" altLang="en-US" sz="2800" dirty="0"/>
              <a:t>治愈率降低</a:t>
            </a:r>
            <a:r>
              <a:rPr lang="zh-TW" altLang="en-US" sz="2800" dirty="0"/>
              <a:t>↓ </a:t>
            </a:r>
            <a:endParaRPr lang="zh-CN" altLang="en-US" sz="2800" dirty="0"/>
          </a:p>
          <a:p>
            <a:r>
              <a:rPr lang="zh-CN" altLang="en-US" sz="2800" dirty="0">
                <a:solidFill>
                  <a:srgbClr val="FF0000"/>
                </a:solidFill>
              </a:rPr>
              <a:t>切削后</a:t>
            </a:r>
            <a:r>
              <a:rPr lang="en-US" altLang="zh-CN" sz="2800" dirty="0">
                <a:solidFill>
                  <a:srgbClr val="FF0000"/>
                </a:solidFill>
              </a:rPr>
              <a:t>30</a:t>
            </a:r>
            <a:r>
              <a:rPr lang="zh-CN" altLang="en-US" sz="2800" dirty="0">
                <a:solidFill>
                  <a:srgbClr val="FF0000"/>
                </a:solidFill>
              </a:rPr>
              <a:t>分钟内由于</a:t>
            </a:r>
            <a:r>
              <a:rPr lang="en-US" altLang="zh-CN" sz="2800" dirty="0">
                <a:solidFill>
                  <a:srgbClr val="FF0000"/>
                </a:solidFill>
              </a:rPr>
              <a:t>BSS</a:t>
            </a:r>
            <a:r>
              <a:rPr lang="zh-CN" altLang="en-US" sz="2800" dirty="0">
                <a:solidFill>
                  <a:srgbClr val="FF0000"/>
                </a:solidFill>
              </a:rPr>
              <a:t>被冷冻，立即变冷</a:t>
            </a:r>
            <a:r>
              <a:rPr lang="en-US" altLang="zh-CN" sz="2800" dirty="0">
                <a:solidFill>
                  <a:srgbClr val="FF0000"/>
                </a:solidFill>
              </a:rPr>
              <a:t> </a:t>
            </a:r>
            <a:r>
              <a:rPr lang="en-US" altLang="zh-TW" sz="2800" dirty="0">
                <a:solidFill>
                  <a:srgbClr val="FF0000"/>
                </a:solidFill>
              </a:rPr>
              <a:t>(</a:t>
            </a:r>
            <a:r>
              <a:rPr lang="zh-CN" altLang="en-US" sz="2800" dirty="0">
                <a:solidFill>
                  <a:srgbClr val="FF0000"/>
                </a:solidFill>
              </a:rPr>
              <a:t>疼痛分值</a:t>
            </a:r>
            <a:r>
              <a:rPr lang="en-US" altLang="zh-TW" sz="2800" dirty="0">
                <a:solidFill>
                  <a:srgbClr val="FF0000"/>
                </a:solidFill>
              </a:rPr>
              <a:t>: 4.0 →1.6) </a:t>
            </a:r>
            <a:endParaRPr lang="en-US" altLang="zh-CN" sz="2800" dirty="0">
              <a:solidFill>
                <a:srgbClr val="FF0000"/>
              </a:solidFill>
            </a:endParaRPr>
          </a:p>
          <a:p>
            <a:r>
              <a:rPr lang="zh-CN" altLang="en-US" sz="2800" dirty="0">
                <a:solidFill>
                  <a:srgbClr val="FF0000"/>
                </a:solidFill>
              </a:rPr>
              <a:t>绷带</a:t>
            </a:r>
            <a:r>
              <a:rPr lang="zh-TW" altLang="en-US" sz="2800" dirty="0">
                <a:solidFill>
                  <a:srgbClr val="FF0000"/>
                </a:solidFill>
              </a:rPr>
              <a:t> </a:t>
            </a:r>
            <a:r>
              <a:rPr lang="en-US" altLang="zh-TW" sz="2800" dirty="0">
                <a:solidFill>
                  <a:srgbClr val="FF0000"/>
                </a:solidFill>
              </a:rPr>
              <a:t>CL</a:t>
            </a:r>
            <a:r>
              <a:rPr lang="en-US" altLang="zh-TW" sz="2800" dirty="0"/>
              <a:t>: ↓</a:t>
            </a:r>
            <a:r>
              <a:rPr lang="zh-CN" altLang="en-US" sz="2800" dirty="0"/>
              <a:t>疼痛</a:t>
            </a:r>
            <a:r>
              <a:rPr lang="en-US" altLang="zh-TW" sz="2800" dirty="0"/>
              <a:t>, ↑</a:t>
            </a:r>
            <a:r>
              <a:rPr lang="zh-CN" altLang="en-US" sz="2800" dirty="0"/>
              <a:t>治愈率</a:t>
            </a:r>
            <a:r>
              <a:rPr lang="en-US" altLang="zh-TW" sz="2800" dirty="0"/>
              <a:t>(</a:t>
            </a:r>
            <a:r>
              <a:rPr lang="zh-TW" altLang="en-US" sz="2800" dirty="0"/>
              <a:t>矽</a:t>
            </a:r>
            <a:r>
              <a:rPr lang="zh-CN" altLang="en-US" sz="2800" dirty="0">
                <a:ea typeface="宋体" pitchFamily="2" charset="-122"/>
              </a:rPr>
              <a:t>胶透镜优于水凝胶</a:t>
            </a:r>
            <a:r>
              <a:rPr lang="en-US" altLang="zh-TW" sz="2800" dirty="0"/>
              <a:t>)</a:t>
            </a:r>
          </a:p>
          <a:p>
            <a:endParaRPr lang="en-US" altLang="zh-TW" sz="2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765175"/>
            <a:ext cx="7772400" cy="1368425"/>
          </a:xfrm>
        </p:spPr>
        <p:txBody>
          <a:bodyPr/>
          <a:lstStyle/>
          <a:p>
            <a:r>
              <a:rPr lang="zh-CN" altLang="en-US" dirty="0">
                <a:solidFill>
                  <a:srgbClr val="FF0000"/>
                </a:solidFill>
              </a:rPr>
              <a:t>板层切削</a:t>
            </a:r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95288" y="5105400"/>
            <a:ext cx="3600450" cy="628650"/>
          </a:xfrm>
        </p:spPr>
        <p:txBody>
          <a:bodyPr/>
          <a:lstStyle/>
          <a:p>
            <a:r>
              <a:rPr lang="zh-TW" altLang="en-US" b="1"/>
              <a:t>飞秒激光</a:t>
            </a:r>
            <a:r>
              <a:rPr lang="en-US" altLang="zh-TW" b="1"/>
              <a:t>??</a:t>
            </a:r>
          </a:p>
        </p:txBody>
      </p:sp>
      <p:pic>
        <p:nvPicPr>
          <p:cNvPr id="58374" name="Picture 6" descr="intral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492375"/>
            <a:ext cx="2952750" cy="2501900"/>
          </a:xfrm>
          <a:prstGeom prst="rect">
            <a:avLst/>
          </a:prstGeom>
          <a:noFill/>
        </p:spPr>
      </p:pic>
      <p:pic>
        <p:nvPicPr>
          <p:cNvPr id="58376" name="Picture 8" descr="img-microkeratom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2492375"/>
            <a:ext cx="3095625" cy="2532063"/>
          </a:xfrm>
          <a:prstGeom prst="rect">
            <a:avLst/>
          </a:prstGeom>
          <a:noFill/>
        </p:spPr>
      </p:pic>
      <p:sp>
        <p:nvSpPr>
          <p:cNvPr id="58377" name="Text Box 9"/>
          <p:cNvSpPr txBox="1">
            <a:spLocks noChangeArrowheads="1"/>
          </p:cNvSpPr>
          <p:nvPr/>
        </p:nvSpPr>
        <p:spPr bwMode="auto">
          <a:xfrm>
            <a:off x="5076825" y="5157788"/>
            <a:ext cx="3743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spcBef>
                <a:spcPct val="50000"/>
              </a:spcBef>
            </a:pPr>
            <a:r>
              <a:rPr lang="zh-CN" altLang="en-US" sz="3200" b="1"/>
              <a:t>显微角膜刀</a:t>
            </a:r>
            <a:r>
              <a:rPr lang="en-US" altLang="zh-TW" sz="3200" b="1"/>
              <a:t>??</a:t>
            </a:r>
          </a:p>
        </p:txBody>
      </p:sp>
      <p:sp>
        <p:nvSpPr>
          <p:cNvPr id="58379" name="Text Box 11"/>
          <p:cNvSpPr txBox="1">
            <a:spLocks noChangeArrowheads="1"/>
          </p:cNvSpPr>
          <p:nvPr/>
        </p:nvSpPr>
        <p:spPr bwMode="auto">
          <a:xfrm>
            <a:off x="3851275" y="3284538"/>
            <a:ext cx="12255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/>
              <a:t>还是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/>
              <a:t>微型角膜刀发生并发症的几率</a:t>
            </a:r>
            <a:endParaRPr lang="zh-TW" altLang="en-US" sz="4000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00275"/>
            <a:ext cx="8229600" cy="3895725"/>
          </a:xfrm>
        </p:spPr>
        <p:txBody>
          <a:bodyPr/>
          <a:lstStyle/>
          <a:p>
            <a:r>
              <a:rPr lang="zh-CN" altLang="en-US"/>
              <a:t>破孔的角膜</a:t>
            </a:r>
            <a:r>
              <a:rPr lang="en-US" altLang="zh-TW"/>
              <a:t>0.1% </a:t>
            </a:r>
            <a:r>
              <a:rPr lang="en-US" altLang="zh-CN"/>
              <a:t>(</a:t>
            </a:r>
            <a:r>
              <a:rPr lang="zh-CN" altLang="en-US"/>
              <a:t>最低值</a:t>
            </a:r>
            <a:r>
              <a:rPr lang="en-US" altLang="zh-CN"/>
              <a:t>)</a:t>
            </a:r>
          </a:p>
          <a:p>
            <a:r>
              <a:rPr lang="zh-CN" altLang="en-US" sz="2400" b="1"/>
              <a:t>不完整</a:t>
            </a:r>
            <a:r>
              <a:rPr lang="en-US" altLang="zh-TW" sz="2400" b="1"/>
              <a:t>/ </a:t>
            </a:r>
            <a:r>
              <a:rPr lang="zh-CN" altLang="en-US" sz="2400" b="1"/>
              <a:t>部分的瓣膜</a:t>
            </a:r>
            <a:r>
              <a:rPr lang="en-US" altLang="zh-TW"/>
              <a:t>0.1-0.5%</a:t>
            </a:r>
          </a:p>
          <a:p>
            <a:r>
              <a:rPr lang="zh-CN" altLang="en-US"/>
              <a:t>上皮缺损</a:t>
            </a:r>
            <a:r>
              <a:rPr lang="zh-TW" altLang="en-US"/>
              <a:t> </a:t>
            </a:r>
            <a:r>
              <a:rPr lang="en-US" altLang="zh-TW"/>
              <a:t>1-5%</a:t>
            </a:r>
          </a:p>
          <a:p>
            <a:r>
              <a:rPr lang="zh-CN" altLang="en-US"/>
              <a:t>上皮内生</a:t>
            </a:r>
            <a:r>
              <a:rPr lang="zh-TW" altLang="en-US"/>
              <a:t> </a:t>
            </a:r>
            <a:r>
              <a:rPr lang="en-US" altLang="zh-TW"/>
              <a:t>2%</a:t>
            </a:r>
          </a:p>
          <a:p>
            <a:r>
              <a:rPr lang="zh-TW" altLang="en-US"/>
              <a:t>弥漫性板层角膜炎 </a:t>
            </a:r>
            <a:r>
              <a:rPr lang="en-US" altLang="zh-TW"/>
              <a:t>1-4%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飞秒激光</a:t>
            </a:r>
            <a:r>
              <a:rPr lang="en-US" altLang="zh-TW"/>
              <a:t>:</a:t>
            </a:r>
            <a:r>
              <a:rPr lang="zh-CN" altLang="en-US"/>
              <a:t>安全性</a:t>
            </a:r>
            <a:endParaRPr lang="zh-TW" altLang="en-US"/>
          </a:p>
        </p:txBody>
      </p:sp>
      <p:graphicFrame>
        <p:nvGraphicFramePr>
          <p:cNvPr id="69681" name="Group 49"/>
          <p:cNvGraphicFramePr>
            <a:graphicFrameLocks noGrp="1"/>
          </p:cNvGraphicFramePr>
          <p:nvPr>
            <p:ph idx="1"/>
          </p:nvPr>
        </p:nvGraphicFramePr>
        <p:xfrm>
          <a:off x="539750" y="1484313"/>
          <a:ext cx="8229600" cy="4525963"/>
        </p:xfrm>
        <a:graphic>
          <a:graphicData uri="http://schemas.openxmlformats.org/drawingml/2006/table">
            <a:tbl>
              <a:tblPr/>
              <a:tblGrid>
                <a:gridCol w="2057400"/>
                <a:gridCol w="2057400"/>
                <a:gridCol w="2057400"/>
                <a:gridCol w="2057400"/>
              </a:tblGrid>
              <a:tr h="904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no</a:t>
                      </a:r>
                      <a:r>
                        <a:rPr kumimoji="1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rdan/Slade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Christenbury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Will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案例数量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208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300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5000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1" lang="en-US" altLang="zh-TW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自由角膜瓣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角膜破孔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不完整</a:t>
                      </a:r>
                      <a:r>
                        <a:rPr kumimoji="1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/ </a:t>
                      </a: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部分的瓣膜</a:t>
                      </a:r>
                      <a:endParaRPr kumimoji="1" lang="zh-TW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3" name="Rectangle 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瓣膜尺寸</a:t>
            </a:r>
          </a:p>
        </p:txBody>
      </p:sp>
      <p:graphicFrame>
        <p:nvGraphicFramePr>
          <p:cNvPr id="3240" name="Group 168"/>
          <p:cNvGraphicFramePr>
            <a:graphicFrameLocks noGrp="1"/>
          </p:cNvGraphicFramePr>
          <p:nvPr>
            <p:ph type="tbl" idx="1"/>
          </p:nvPr>
        </p:nvGraphicFramePr>
        <p:xfrm>
          <a:off x="457200" y="1600200"/>
          <a:ext cx="8229600" cy="4064002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显微角膜刀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飞秒激光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直径取决于眼压（</a:t>
                      </a:r>
                      <a:r>
                        <a:rPr kumimoji="1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IOP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）， </a:t>
                      </a:r>
                      <a:r>
                        <a:rPr kumimoji="1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k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厚度由术前厚度，眼压和刀片质量决定。</a:t>
                      </a:r>
                      <a:endParaRPr kumimoji="1" lang="zh-TW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瓣膜厚度的标准差</a:t>
                      </a:r>
                      <a:endParaRPr kumimoji="1" lang="zh-TW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&gt; +/- 18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&lt;+/-14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瓣膜厚度的范围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较窄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瓣蒂</a:t>
                      </a: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由眼压决定，</a:t>
                      </a:r>
                      <a:r>
                        <a:rPr kumimoji="1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K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是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导入</a:t>
                      </a:r>
                      <a:r>
                        <a:rPr kumimoji="1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HOA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较多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229" name="Picture 15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425" y="5822950"/>
            <a:ext cx="3203575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30" name="Picture 15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7313" y="5805488"/>
            <a:ext cx="3600450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4000"/>
              <a:t>显微角膜刀</a:t>
            </a:r>
            <a:r>
              <a:rPr lang="zh-TW" altLang="en-US" sz="4000"/>
              <a:t> </a:t>
            </a:r>
            <a:r>
              <a:rPr lang="en-US" altLang="zh-TW" sz="4000"/>
              <a:t>&amp;</a:t>
            </a:r>
            <a:br>
              <a:rPr lang="en-US" altLang="zh-TW" sz="4000"/>
            </a:br>
            <a:r>
              <a:rPr lang="en-US" altLang="zh-TW" sz="4000"/>
              <a:t>IntraLase </a:t>
            </a:r>
            <a:r>
              <a:rPr lang="zh-CN" altLang="en-US" sz="4000"/>
              <a:t>的瓣膜厚度</a:t>
            </a:r>
          </a:p>
        </p:txBody>
      </p:sp>
      <p:pic>
        <p:nvPicPr>
          <p:cNvPr id="66564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2409825"/>
            <a:ext cx="8207375" cy="2876550"/>
          </a:xfrm>
          <a:noFill/>
          <a:ln/>
        </p:spPr>
      </p:pic>
      <p:sp>
        <p:nvSpPr>
          <p:cNvPr id="66566" name="Oval 6"/>
          <p:cNvSpPr>
            <a:spLocks noChangeArrowheads="1"/>
          </p:cNvSpPr>
          <p:nvPr/>
        </p:nvSpPr>
        <p:spPr bwMode="auto">
          <a:xfrm>
            <a:off x="4787900" y="3429000"/>
            <a:ext cx="863600" cy="1368425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飞秒激光</a:t>
            </a:r>
            <a:r>
              <a:rPr lang="zh-CN" altLang="en-US"/>
              <a:t>的并发症</a:t>
            </a:r>
            <a:endParaRPr lang="zh-TW" altLang="en-US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/>
              <a:t>藕斷絲連</a:t>
            </a:r>
          </a:p>
          <a:p>
            <a:pPr lvl="1"/>
            <a:r>
              <a:rPr lang="zh-CN" altLang="en-US"/>
              <a:t>瓣膜抬不起来</a:t>
            </a:r>
          </a:p>
          <a:p>
            <a:pPr lvl="1"/>
            <a:r>
              <a:rPr lang="zh-CN" altLang="en-US"/>
              <a:t>不可分离岛</a:t>
            </a:r>
            <a:endParaRPr lang="en-US" altLang="zh-CN"/>
          </a:p>
          <a:p>
            <a:r>
              <a:rPr lang="en-US" altLang="zh-TW"/>
              <a:t>• </a:t>
            </a:r>
            <a:r>
              <a:rPr lang="zh-CN" altLang="en-US"/>
              <a:t>吸水损失</a:t>
            </a:r>
          </a:p>
          <a:p>
            <a:r>
              <a:rPr lang="en-US" altLang="zh-TW"/>
              <a:t>• </a:t>
            </a:r>
            <a:r>
              <a:rPr lang="zh-CN" altLang="en-US"/>
              <a:t>根据气泡判断</a:t>
            </a:r>
            <a:endParaRPr lang="zh-TW" altLang="en-US"/>
          </a:p>
          <a:p>
            <a:r>
              <a:rPr lang="en-US" altLang="zh-TW"/>
              <a:t>• </a:t>
            </a:r>
            <a:r>
              <a:rPr lang="zh-CN" altLang="en-US"/>
              <a:t>瞬态光线敏感性</a:t>
            </a:r>
            <a:endParaRPr lang="zh-TW" altLang="en-US"/>
          </a:p>
          <a:p>
            <a:r>
              <a:rPr lang="en-US" altLang="zh-TW"/>
              <a:t>• </a:t>
            </a:r>
            <a:r>
              <a:rPr lang="zh-CN" altLang="en-US"/>
              <a:t>角膜炎</a:t>
            </a:r>
            <a:r>
              <a:rPr lang="zh-TW" altLang="en-US"/>
              <a:t> </a:t>
            </a:r>
            <a:r>
              <a:rPr lang="en-US" altLang="zh-TW"/>
              <a:t>(</a:t>
            </a:r>
            <a:r>
              <a:rPr lang="zh-TW" altLang="en-US"/>
              <a:t>弥漫性板层角膜炎</a:t>
            </a:r>
            <a:r>
              <a:rPr lang="en-US" altLang="zh-TW"/>
              <a:t>)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sz="4000"/>
              <a:t>瞬态光线症状</a:t>
            </a:r>
            <a:br>
              <a:rPr lang="zh-TW" altLang="en-US" sz="4000"/>
            </a:br>
            <a:r>
              <a:rPr lang="en-US" altLang="zh-TW" sz="3200"/>
              <a:t>(</a:t>
            </a:r>
            <a:r>
              <a:rPr lang="zh-CN" altLang="en-US">
                <a:ea typeface="宋体" pitchFamily="2" charset="-122"/>
              </a:rPr>
              <a:t>暂时性畏光</a:t>
            </a:r>
            <a:r>
              <a:rPr lang="zh-CN" altLang="en-US"/>
              <a:t> </a:t>
            </a:r>
            <a:r>
              <a:rPr lang="en-US" altLang="zh-TW" sz="3200"/>
              <a:t>)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zh-TW" sz="2800"/>
              <a:t> </a:t>
            </a:r>
            <a:r>
              <a:rPr lang="zh-TW" altLang="en-US" sz="2800"/>
              <a:t>原因不明，可能是角膜基质细胞被</a:t>
            </a:r>
            <a:r>
              <a:rPr lang="zh-CN" altLang="en-US" sz="2800"/>
              <a:t>激活</a:t>
            </a:r>
            <a:r>
              <a:rPr lang="zh-TW" altLang="en-US" sz="2800"/>
              <a:t> →造成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TW" altLang="en-US" sz="2800"/>
              <a:t>虹膜炎，巩膜炎，神经炎</a:t>
            </a:r>
          </a:p>
          <a:p>
            <a:pPr>
              <a:lnSpc>
                <a:spcPct val="90000"/>
              </a:lnSpc>
            </a:pPr>
            <a:r>
              <a:rPr lang="zh-TW" altLang="en-US" sz="2800"/>
              <a:t> 沒有任何</a:t>
            </a:r>
            <a:r>
              <a:rPr lang="zh-CN" altLang="en-US" sz="2800"/>
              <a:t>显示</a:t>
            </a:r>
          </a:p>
          <a:p>
            <a:pPr>
              <a:lnSpc>
                <a:spcPct val="90000"/>
              </a:lnSpc>
            </a:pPr>
            <a:r>
              <a:rPr lang="zh-TW" altLang="en-US" sz="2800"/>
              <a:t> 類固醇可以在一星期內減緩症狀</a:t>
            </a:r>
          </a:p>
          <a:p>
            <a:pPr>
              <a:lnSpc>
                <a:spcPct val="90000"/>
              </a:lnSpc>
            </a:pPr>
            <a:r>
              <a:rPr lang="zh-TW" altLang="en-US" sz="2800"/>
              <a:t>不治療在</a:t>
            </a:r>
            <a:r>
              <a:rPr lang="en-US" altLang="zh-TW" sz="2800"/>
              <a:t>2-6</a:t>
            </a:r>
            <a:r>
              <a:rPr lang="zh-TW" altLang="en-US" sz="2800"/>
              <a:t>星期也可以自行消失</a:t>
            </a:r>
          </a:p>
          <a:p>
            <a:pPr>
              <a:lnSpc>
                <a:spcPct val="90000"/>
              </a:lnSpc>
            </a:pPr>
            <a:r>
              <a:rPr lang="zh-CN" altLang="en-US" sz="2800"/>
              <a:t>这段期间戴太阳镜</a:t>
            </a:r>
            <a:r>
              <a:rPr lang="zh-TW" altLang="en-US" sz="2800"/>
              <a:t> </a:t>
            </a:r>
            <a:endParaRPr lang="zh-TW" altLang="zh-CN" sz="2800"/>
          </a:p>
          <a:p>
            <a:pPr>
              <a:lnSpc>
                <a:spcPct val="90000"/>
              </a:lnSpc>
            </a:pPr>
            <a:r>
              <a:rPr lang="en-US" altLang="zh-TW" sz="2800"/>
              <a:t>10 KHz→15 KHz →30 KHz →60 KHz</a:t>
            </a:r>
          </a:p>
          <a:p>
            <a:pPr>
              <a:lnSpc>
                <a:spcPct val="90000"/>
              </a:lnSpc>
            </a:pPr>
            <a:r>
              <a:rPr lang="en-US" altLang="zh-TW" sz="2800"/>
              <a:t>(95 s) (57 s) (30 s) (20 s)</a:t>
            </a:r>
          </a:p>
          <a:p>
            <a:pPr>
              <a:lnSpc>
                <a:spcPct val="90000"/>
              </a:lnSpc>
            </a:pPr>
            <a:r>
              <a:rPr lang="zh-CN" altLang="en-US" sz="2800"/>
              <a:t>在</a:t>
            </a:r>
            <a:r>
              <a:rPr lang="en-US" altLang="zh-TW" sz="2800"/>
              <a:t>30 KHz or 60 KHz</a:t>
            </a:r>
            <a:r>
              <a:rPr lang="zh-CN" altLang="en-US" sz="2800"/>
              <a:t>，</a:t>
            </a:r>
            <a:r>
              <a:rPr lang="zh-TW" altLang="en-US" sz="2800"/>
              <a:t> </a:t>
            </a:r>
            <a:r>
              <a:rPr lang="en-US" altLang="zh-TW" sz="2800"/>
              <a:t>TLS</a:t>
            </a:r>
            <a:r>
              <a:rPr lang="zh-CN" altLang="en-US" sz="2800"/>
              <a:t>下降</a:t>
            </a:r>
            <a:r>
              <a:rPr lang="zh-TW" altLang="en-US" sz="2800"/>
              <a:t> ↓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概论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000"/>
              <a:t>90%</a:t>
            </a:r>
            <a:r>
              <a:rPr lang="zh-CN" altLang="en-US" sz="2000"/>
              <a:t>的屈光手术使用激光原位角膜磨镶术（</a:t>
            </a:r>
            <a:r>
              <a:rPr lang="en-US" altLang="zh-CN" sz="2000"/>
              <a:t>LASIK</a:t>
            </a:r>
            <a:r>
              <a:rPr lang="zh-CN" altLang="en-US" sz="2000"/>
              <a:t>）完成，不到</a:t>
            </a:r>
            <a:r>
              <a:rPr lang="en-US" altLang="zh-CN" sz="2000"/>
              <a:t>10%</a:t>
            </a:r>
            <a:r>
              <a:rPr lang="zh-CN" altLang="en-US" sz="2000"/>
              <a:t>的屈光手术使用表面切削术完成，包括激光角膜切削术，激光上皮下角膜磨镶术（</a:t>
            </a:r>
            <a:r>
              <a:rPr lang="en-US" altLang="zh-CN" sz="2000"/>
              <a:t>LASEK</a:t>
            </a:r>
            <a:r>
              <a:rPr lang="zh-CN" altLang="en-US" sz="2000"/>
              <a:t>）和激光原位角膜磨镶术（</a:t>
            </a:r>
            <a:r>
              <a:rPr lang="en-US" altLang="zh-CN" sz="2000"/>
              <a:t>LASIK</a:t>
            </a:r>
            <a:r>
              <a:rPr lang="zh-CN" altLang="en-US" sz="2000"/>
              <a:t>）。</a:t>
            </a:r>
            <a:r>
              <a:rPr lang="zh-CN" altLang="en-US" sz="2000">
                <a:ea typeface="宋体" pitchFamily="2" charset="-122"/>
              </a:rPr>
              <a:t>这里出现一个细微的变化趋势，</a:t>
            </a:r>
            <a:r>
              <a:rPr lang="zh-CN" altLang="en-US" sz="2000"/>
              <a:t>表面切削术的比例越来越高，特别是眼角膜薄，干眼或服兵役的病人常会使用表面切削术代替</a:t>
            </a:r>
            <a:r>
              <a:rPr lang="en-US" altLang="zh-CN" sz="2000"/>
              <a:t>LASIK</a:t>
            </a:r>
            <a:r>
              <a:rPr lang="zh-CN" altLang="en-US" sz="2000"/>
              <a:t>。</a:t>
            </a:r>
          </a:p>
          <a:p>
            <a:pPr>
              <a:lnSpc>
                <a:spcPct val="80000"/>
              </a:lnSpc>
            </a:pPr>
            <a:r>
              <a:rPr lang="zh-CN" altLang="en-US" sz="2000"/>
              <a:t>本次报告将研究各种手术的优点。</a:t>
            </a:r>
          </a:p>
          <a:p>
            <a:pPr>
              <a:lnSpc>
                <a:spcPct val="80000"/>
              </a:lnSpc>
            </a:pPr>
            <a:r>
              <a:rPr lang="zh-CN" altLang="en-US" sz="2000">
                <a:solidFill>
                  <a:schemeClr val="accent2"/>
                </a:solidFill>
                <a:ea typeface="宋体" pitchFamily="2" charset="-122"/>
              </a:rPr>
              <a:t>激光视力矫正</a:t>
            </a:r>
          </a:p>
          <a:p>
            <a:pPr>
              <a:lnSpc>
                <a:spcPct val="80000"/>
              </a:lnSpc>
            </a:pPr>
            <a:r>
              <a:rPr lang="zh-CN" altLang="en-US" sz="2000">
                <a:solidFill>
                  <a:schemeClr val="accent2"/>
                </a:solidFill>
                <a:ea typeface="宋体" pitchFamily="2" charset="-122"/>
              </a:rPr>
              <a:t>薄膜手术</a:t>
            </a:r>
          </a:p>
          <a:p>
            <a:pPr>
              <a:lnSpc>
                <a:spcPct val="80000"/>
              </a:lnSpc>
            </a:pPr>
            <a:r>
              <a:rPr lang="zh-CN" altLang="en-US" sz="2000">
                <a:solidFill>
                  <a:schemeClr val="accent2"/>
                </a:solidFill>
                <a:ea typeface="宋体" pitchFamily="2" charset="-122"/>
              </a:rPr>
              <a:t>显微角膜刀</a:t>
            </a:r>
            <a:r>
              <a:rPr lang="en-US" altLang="zh-CN" sz="2000">
                <a:solidFill>
                  <a:schemeClr val="accent2"/>
                </a:solidFill>
                <a:ea typeface="宋体" pitchFamily="2" charset="-122"/>
              </a:rPr>
              <a:t>LASIK</a:t>
            </a:r>
          </a:p>
          <a:p>
            <a:pPr>
              <a:lnSpc>
                <a:spcPct val="80000"/>
              </a:lnSpc>
            </a:pPr>
            <a:r>
              <a:rPr lang="zh-CN" altLang="en-US" sz="2000">
                <a:solidFill>
                  <a:schemeClr val="accent2"/>
                </a:solidFill>
                <a:ea typeface="宋体" pitchFamily="2" charset="-122"/>
              </a:rPr>
              <a:t>飞秒</a:t>
            </a:r>
            <a:r>
              <a:rPr lang="en-US" altLang="zh-CN" sz="2000">
                <a:solidFill>
                  <a:schemeClr val="accent2"/>
                </a:solidFill>
                <a:ea typeface="宋体" pitchFamily="2" charset="-122"/>
              </a:rPr>
              <a:t>LASIK</a:t>
            </a:r>
          </a:p>
          <a:p>
            <a:pPr>
              <a:lnSpc>
                <a:spcPct val="80000"/>
              </a:lnSpc>
            </a:pPr>
            <a:r>
              <a:rPr lang="en-US" altLang="zh-CN" sz="2000">
                <a:solidFill>
                  <a:schemeClr val="accent2"/>
                </a:solidFill>
                <a:ea typeface="宋体" pitchFamily="2" charset="-122"/>
              </a:rPr>
              <a:t>PRK </a:t>
            </a:r>
          </a:p>
          <a:p>
            <a:pPr>
              <a:lnSpc>
                <a:spcPct val="80000"/>
              </a:lnSpc>
            </a:pPr>
            <a:r>
              <a:rPr lang="en-US" altLang="zh-CN" sz="2000">
                <a:solidFill>
                  <a:schemeClr val="accent2"/>
                </a:solidFill>
                <a:ea typeface="宋体" pitchFamily="2" charset="-122"/>
              </a:rPr>
              <a:t>LASEK  Epi-LASIK </a:t>
            </a:r>
          </a:p>
          <a:p>
            <a:pPr>
              <a:lnSpc>
                <a:spcPct val="80000"/>
              </a:lnSpc>
            </a:pPr>
            <a:r>
              <a:rPr lang="zh-CN" altLang="en-US" sz="2000">
                <a:solidFill>
                  <a:schemeClr val="accent2"/>
                </a:solidFill>
                <a:ea typeface="宋体" pitchFamily="2" charset="-122"/>
              </a:rPr>
              <a:t>表面手术</a:t>
            </a:r>
            <a:endParaRPr lang="en-US" altLang="zh-CN" sz="2000">
              <a:solidFill>
                <a:schemeClr val="accent2"/>
              </a:solidFill>
              <a:ea typeface="宋体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000">
                <a:solidFill>
                  <a:schemeClr val="accent2"/>
                </a:solidFill>
                <a:ea typeface="宋体" pitchFamily="2" charset="-122"/>
              </a:rPr>
              <a:t>所有手术可分成 客制化（前导波导引）和非客制化（非前导波导引）两种</a:t>
            </a:r>
            <a:r>
              <a:rPr lang="en-US" altLang="zh-CN" sz="2000">
                <a:solidFill>
                  <a:schemeClr val="accent2"/>
                </a:solidFill>
                <a:ea typeface="宋体" pitchFamily="2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角膜破孔</a:t>
            </a:r>
            <a:r>
              <a:rPr lang="zh-CN" altLang="en-US"/>
              <a:t> </a:t>
            </a:r>
            <a:endParaRPr lang="zh-TW" altLang="en-US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•</a:t>
            </a:r>
            <a:r>
              <a:rPr lang="zh-CN" altLang="en-US"/>
              <a:t>抬起时，瓣膜较薄</a:t>
            </a:r>
            <a:r>
              <a:rPr lang="zh-TW" altLang="en-US"/>
              <a:t> </a:t>
            </a:r>
            <a:endParaRPr lang="zh-TW" altLang="zh-CN"/>
          </a:p>
          <a:p>
            <a:r>
              <a:rPr lang="en-US" altLang="zh-TW"/>
              <a:t>• </a:t>
            </a:r>
            <a:r>
              <a:rPr lang="zh-CN" altLang="en-US"/>
              <a:t>等待</a:t>
            </a:r>
            <a:r>
              <a:rPr lang="en-US" altLang="zh-CN"/>
              <a:t>1</a:t>
            </a:r>
            <a:r>
              <a:rPr lang="zh-CN" altLang="en-US"/>
              <a:t>至</a:t>
            </a:r>
            <a:r>
              <a:rPr lang="en-US" altLang="zh-CN"/>
              <a:t>3</a:t>
            </a:r>
            <a:r>
              <a:rPr lang="zh-CN" altLang="en-US"/>
              <a:t>个月</a:t>
            </a:r>
            <a:r>
              <a:rPr lang="zh-TW" altLang="en-US"/>
              <a:t> →</a:t>
            </a:r>
            <a:r>
              <a:rPr lang="zh-CN" altLang="en-US"/>
              <a:t>重切，更深</a:t>
            </a:r>
            <a:r>
              <a:rPr lang="en-US" altLang="zh-TW"/>
              <a:t>40-50</a:t>
            </a:r>
            <a:r>
              <a:rPr lang="en-US" altLang="zh-CN"/>
              <a:t>m</a:t>
            </a:r>
            <a:r>
              <a:rPr lang="en-US" altLang="zh-TW"/>
              <a:t>m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薄膜抬不起来</a:t>
            </a:r>
            <a:endParaRPr lang="zh-TW" altLang="en-US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TW" altLang="en-US"/>
              <a:t>藕斷絲連，常常是兩眼都會發生，原因不明</a:t>
            </a:r>
          </a:p>
          <a:p>
            <a:pPr>
              <a:lnSpc>
                <a:spcPct val="90000"/>
              </a:lnSpc>
            </a:pPr>
            <a:r>
              <a:rPr lang="zh-CN" altLang="en-US"/>
              <a:t>张开眼睛费力</a:t>
            </a:r>
            <a:r>
              <a:rPr lang="zh-TW" altLang="en-US"/>
              <a:t> →</a:t>
            </a:r>
            <a:r>
              <a:rPr lang="zh-CN" altLang="en-US"/>
              <a:t>瓣膜撕裂，表面不均匀</a:t>
            </a:r>
            <a:r>
              <a:rPr lang="zh-TW" altLang="en-US"/>
              <a:t> </a:t>
            </a:r>
            <a:endParaRPr lang="zh-TW" altLang="zh-CN"/>
          </a:p>
          <a:p>
            <a:pPr>
              <a:lnSpc>
                <a:spcPct val="90000"/>
              </a:lnSpc>
            </a:pPr>
            <a:r>
              <a:rPr lang="zh-CN" altLang="en-US"/>
              <a:t>张开眼睛费力</a:t>
            </a:r>
            <a:r>
              <a:rPr lang="zh-TW" altLang="en-US"/>
              <a:t> →</a:t>
            </a:r>
            <a:r>
              <a:rPr lang="zh-CN" altLang="en-US"/>
              <a:t>角膜基质细胞活化</a:t>
            </a:r>
            <a:r>
              <a:rPr lang="zh-TW" altLang="en-US"/>
              <a:t>→接口混浊</a:t>
            </a:r>
            <a:endParaRPr lang="zh-TW" altLang="zh-CN"/>
          </a:p>
          <a:p>
            <a:pPr>
              <a:lnSpc>
                <a:spcPct val="90000"/>
              </a:lnSpc>
            </a:pPr>
            <a:r>
              <a:rPr lang="zh-TW" altLang="en-US"/>
              <a:t>接口混浊→</a:t>
            </a:r>
            <a:r>
              <a:rPr lang="zh-CN" altLang="en-US"/>
              <a:t>激素敏感</a:t>
            </a:r>
            <a:r>
              <a:rPr lang="zh-TW" altLang="en-US"/>
              <a:t> →</a:t>
            </a:r>
            <a:r>
              <a:rPr lang="zh-CN" altLang="en-US"/>
              <a:t>在</a:t>
            </a:r>
            <a:r>
              <a:rPr lang="en-US" altLang="zh-CN"/>
              <a:t>3</a:t>
            </a:r>
            <a:r>
              <a:rPr lang="zh-CN" altLang="en-US"/>
              <a:t>到</a:t>
            </a:r>
            <a:r>
              <a:rPr lang="en-US" altLang="zh-CN"/>
              <a:t>4</a:t>
            </a:r>
            <a:r>
              <a:rPr lang="zh-CN" altLang="en-US"/>
              <a:t>个月内消失</a:t>
            </a:r>
            <a:r>
              <a:rPr lang="zh-TW" altLang="en-US"/>
              <a:t>→</a:t>
            </a:r>
            <a:r>
              <a:rPr lang="zh-CN" altLang="en-US"/>
              <a:t>不影响视力</a:t>
            </a:r>
            <a:endParaRPr lang="en-US" altLang="zh-CN"/>
          </a:p>
          <a:p>
            <a:pPr>
              <a:lnSpc>
                <a:spcPct val="90000"/>
              </a:lnSpc>
            </a:pPr>
            <a:r>
              <a:rPr lang="zh-TW" altLang="en-US"/>
              <a:t>真的分不開→蓋回去→等一個月→用</a:t>
            </a:r>
            <a:r>
              <a:rPr lang="zh-CN" altLang="en-US"/>
              <a:t>显微角膜刀的刀片</a:t>
            </a:r>
            <a:r>
              <a:rPr lang="zh-TW" altLang="en-US"/>
              <a:t>重切（更深</a:t>
            </a:r>
            <a:r>
              <a:rPr lang="en-US" altLang="zh-TW"/>
              <a:t>50μm)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不可分离岛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800"/>
              <a:t>不透明气泡层</a:t>
            </a:r>
            <a:r>
              <a:rPr lang="zh-TW" altLang="en-US" sz="2800"/>
              <a:t>跑到</a:t>
            </a:r>
            <a:r>
              <a:rPr lang="zh-CN" altLang="en-US" sz="2800"/>
              <a:t>瓣膜</a:t>
            </a:r>
            <a:r>
              <a:rPr lang="zh-TW" altLang="en-US" sz="2800"/>
              <a:t>裡面，甚至在</a:t>
            </a:r>
            <a:r>
              <a:rPr lang="zh-CN" altLang="en-US" sz="2800"/>
              <a:t>眼角膜</a:t>
            </a:r>
            <a:r>
              <a:rPr lang="zh-TW" altLang="en-US" sz="2800"/>
              <a:t>和</a:t>
            </a:r>
            <a:r>
              <a:rPr lang="zh-CN" altLang="en-US" sz="2800"/>
              <a:t>压平板之间</a:t>
            </a:r>
            <a:r>
              <a:rPr lang="zh-TW" altLang="en-US" sz="2800"/>
              <a:t>→</a:t>
            </a:r>
            <a:r>
              <a:rPr lang="zh-CN" altLang="en-US" sz="2800"/>
              <a:t>气泡</a:t>
            </a:r>
            <a:r>
              <a:rPr lang="zh-TW" altLang="en-US" sz="2800"/>
              <a:t>會跑得比</a:t>
            </a:r>
            <a:r>
              <a:rPr lang="zh-CN" altLang="en-US" sz="2800"/>
              <a:t>激光</a:t>
            </a:r>
            <a:r>
              <a:rPr lang="zh-TW" altLang="en-US" sz="2800"/>
              <a:t>快，而影響雷射的進行和對焦→造成雷射切割不能完成→如果</a:t>
            </a:r>
            <a:r>
              <a:rPr lang="zh-CN" altLang="en-US" sz="2800"/>
              <a:t>用力分离</a:t>
            </a:r>
            <a:r>
              <a:rPr lang="zh-TW" altLang="en-US" sz="2800"/>
              <a:t> → 造成 </a:t>
            </a:r>
            <a:r>
              <a:rPr lang="zh-CN" altLang="en-US" sz="2800"/>
              <a:t>类似于</a:t>
            </a:r>
            <a:r>
              <a:rPr lang="zh-TW" altLang="en-US" sz="2800"/>
              <a:t>中央</a:t>
            </a:r>
            <a:r>
              <a:rPr lang="zh-CN" altLang="en-US" sz="2800"/>
              <a:t>岛效应</a:t>
            </a:r>
          </a:p>
          <a:p>
            <a:pPr>
              <a:lnSpc>
                <a:spcPct val="80000"/>
              </a:lnSpc>
            </a:pPr>
            <a:r>
              <a:rPr lang="zh-TW" altLang="en-US" sz="2800"/>
              <a:t>大部分原因是因為</a:t>
            </a:r>
            <a:r>
              <a:rPr lang="zh-CN" altLang="en-US" sz="2800"/>
              <a:t>瓣膜较薄</a:t>
            </a:r>
            <a:r>
              <a:rPr lang="zh-TW" altLang="en-US" sz="2800"/>
              <a:t>或原先眼角膜有傷口，例如</a:t>
            </a:r>
            <a:r>
              <a:rPr lang="zh-CN" altLang="en-US" sz="2800"/>
              <a:t>放射状角膜切开术（</a:t>
            </a:r>
            <a:r>
              <a:rPr lang="en-US" altLang="zh-TW" sz="2800"/>
              <a:t>RK</a:t>
            </a:r>
            <a:r>
              <a:rPr lang="zh-CN" altLang="en-US" sz="2800"/>
              <a:t>）</a:t>
            </a:r>
            <a:r>
              <a:rPr lang="zh-TW" altLang="en-US" sz="2800"/>
              <a:t>，</a:t>
            </a:r>
            <a:r>
              <a:rPr lang="zh-CN" altLang="en-US" sz="2800"/>
              <a:t>穿透性角膜移植术（</a:t>
            </a:r>
            <a:r>
              <a:rPr lang="en-US" altLang="zh-TW" sz="2800"/>
              <a:t>PKP</a:t>
            </a:r>
            <a:r>
              <a:rPr lang="zh-CN" altLang="en-US" sz="2800"/>
              <a:t>）</a:t>
            </a:r>
            <a:r>
              <a:rPr lang="zh-TW" altLang="en-US" sz="2800"/>
              <a:t> ，眼角膜</a:t>
            </a:r>
            <a:r>
              <a:rPr lang="zh-CN" altLang="en-US" sz="2800"/>
              <a:t>有疤痕</a:t>
            </a:r>
            <a:r>
              <a:rPr lang="zh-TW" altLang="en-US" sz="2800"/>
              <a:t>，</a:t>
            </a:r>
            <a:r>
              <a:rPr lang="en-US" altLang="zh-TW" sz="2800"/>
              <a:t>CK</a:t>
            </a:r>
          </a:p>
          <a:p>
            <a:pPr>
              <a:lnSpc>
                <a:spcPct val="80000"/>
              </a:lnSpc>
            </a:pPr>
            <a:r>
              <a:rPr lang="zh-TW" altLang="en-US" sz="2800"/>
              <a:t>以前的</a:t>
            </a:r>
            <a:r>
              <a:rPr lang="en-US" altLang="zh-TW" sz="2800"/>
              <a:t>LASIK</a:t>
            </a:r>
            <a:r>
              <a:rPr lang="zh-TW" altLang="en-US" sz="2800"/>
              <a:t>傷口也會造成同樣的結果，</a:t>
            </a:r>
            <a:r>
              <a:rPr lang="zh-CN" altLang="en-US" sz="2800"/>
              <a:t>气泡</a:t>
            </a:r>
            <a:r>
              <a:rPr lang="zh-TW" altLang="en-US" sz="2800"/>
              <a:t>跑到以前</a:t>
            </a:r>
            <a:r>
              <a:rPr lang="en-US" altLang="zh-TW" sz="2800"/>
              <a:t>LASIK</a:t>
            </a:r>
            <a:r>
              <a:rPr lang="zh-TW" altLang="en-US" sz="2800"/>
              <a:t>的</a:t>
            </a:r>
            <a:r>
              <a:rPr lang="zh-CN" altLang="en-US" sz="2800"/>
              <a:t>接口</a:t>
            </a:r>
          </a:p>
          <a:p>
            <a:pPr>
              <a:lnSpc>
                <a:spcPct val="80000"/>
              </a:lnSpc>
            </a:pPr>
            <a:r>
              <a:rPr lang="zh-TW" altLang="en-US" sz="2800"/>
              <a:t>蓋回去→等</a:t>
            </a:r>
            <a:r>
              <a:rPr lang="en-US" altLang="zh-TW" sz="2800"/>
              <a:t>6</a:t>
            </a:r>
            <a:r>
              <a:rPr lang="zh-TW" altLang="en-US" sz="2800"/>
              <a:t>個星期→用</a:t>
            </a:r>
            <a:r>
              <a:rPr lang="zh-CN" altLang="en-US" sz="2800"/>
              <a:t>显微角膜刀的刀片</a:t>
            </a:r>
            <a:r>
              <a:rPr lang="zh-TW" altLang="en-US" sz="2800"/>
              <a:t>重切</a:t>
            </a:r>
            <a:r>
              <a:rPr lang="en-US" altLang="zh-TW" sz="2800"/>
              <a:t>(</a:t>
            </a:r>
            <a:r>
              <a:rPr lang="zh-TW" altLang="en-US" sz="2800"/>
              <a:t>更深</a:t>
            </a:r>
            <a:r>
              <a:rPr lang="en-US" altLang="zh-TW" sz="2800"/>
              <a:t>50mm)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4000"/>
              <a:t>角膜炎</a:t>
            </a:r>
            <a:r>
              <a:rPr lang="zh-TW" altLang="en-US" sz="4000"/>
              <a:t/>
            </a:r>
            <a:br>
              <a:rPr lang="zh-TW" altLang="en-US" sz="4000"/>
            </a:br>
            <a:endParaRPr lang="zh-TW" altLang="en-US" sz="4000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• </a:t>
            </a:r>
            <a:r>
              <a:rPr lang="zh-CN" altLang="en-US"/>
              <a:t>位于瓣膜边缘周围</a:t>
            </a:r>
          </a:p>
          <a:p>
            <a:r>
              <a:rPr lang="en-US" altLang="zh-TW"/>
              <a:t>• </a:t>
            </a:r>
            <a:r>
              <a:rPr lang="zh-CN" altLang="en-US"/>
              <a:t>瓣膜创建后</a:t>
            </a:r>
            <a:r>
              <a:rPr lang="en-US" altLang="zh-CN"/>
              <a:t>2-7</a:t>
            </a:r>
            <a:r>
              <a:rPr lang="zh-CN" altLang="en-US"/>
              <a:t>天内产生</a:t>
            </a:r>
          </a:p>
          <a:p>
            <a:r>
              <a:rPr lang="en-US" altLang="zh-TW"/>
              <a:t>• </a:t>
            </a:r>
            <a:r>
              <a:rPr lang="zh-CN" altLang="en-US"/>
              <a:t>畏光</a:t>
            </a:r>
          </a:p>
          <a:p>
            <a:r>
              <a:rPr lang="en-US" altLang="zh-TW"/>
              <a:t>• </a:t>
            </a:r>
            <a:r>
              <a:rPr lang="zh-TW" altLang="en-US"/>
              <a:t>像</a:t>
            </a:r>
            <a:r>
              <a:rPr lang="zh-CN" altLang="en-US"/>
              <a:t>弥漫性板层角膜炎， 炎症发生在瓣缘</a:t>
            </a:r>
            <a:r>
              <a:rPr lang="zh-TW" altLang="en-US"/>
              <a:t>內</a:t>
            </a:r>
          </a:p>
          <a:p>
            <a:pPr lvl="1"/>
            <a:r>
              <a:rPr lang="zh-TW" altLang="en-US"/>
              <a:t> 但是治療和結果和弥漫性板层角膜炎是一樣的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sz="4000"/>
              <a:t>IntraLase </a:t>
            </a:r>
            <a:r>
              <a:rPr lang="zh-CN" altLang="en-US" sz="4000"/>
              <a:t>对比</a:t>
            </a:r>
            <a:r>
              <a:rPr lang="zh-TW" altLang="en-US" sz="4000"/>
              <a:t> </a:t>
            </a:r>
            <a:r>
              <a:rPr lang="en-US" altLang="zh-TW" sz="4000"/>
              <a:t>Hansatome:</a:t>
            </a:r>
            <a:br>
              <a:rPr lang="en-US" altLang="zh-TW" sz="4000"/>
            </a:br>
            <a:r>
              <a:rPr lang="zh-CN" altLang="en-US" sz="4000"/>
              <a:t>随机前瞻性研究</a:t>
            </a:r>
            <a:r>
              <a:rPr lang="zh-TW" altLang="en-US" sz="4000"/>
              <a:t> </a:t>
            </a:r>
            <a:br>
              <a:rPr lang="zh-TW" altLang="en-US" sz="4000"/>
            </a:br>
            <a:r>
              <a:rPr lang="en-US" altLang="zh-TW" sz="2800"/>
              <a:t>Dan Durrie MD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/>
              <a:t> </a:t>
            </a:r>
            <a:r>
              <a:rPr lang="zh-CN" altLang="en-US"/>
              <a:t>随机前瞻性对侧研究</a:t>
            </a:r>
            <a:endParaRPr lang="zh-TW" altLang="en-US"/>
          </a:p>
          <a:p>
            <a:r>
              <a:rPr lang="en-US" altLang="zh-TW"/>
              <a:t>51 </a:t>
            </a:r>
            <a:r>
              <a:rPr lang="zh-TW" altLang="en-US"/>
              <a:t>病人</a:t>
            </a:r>
            <a:r>
              <a:rPr lang="en-US" altLang="zh-TW"/>
              <a:t>, 102 </a:t>
            </a:r>
            <a:r>
              <a:rPr lang="zh-CN" altLang="en-US"/>
              <a:t>只眼睛</a:t>
            </a:r>
            <a:endParaRPr lang="zh-TW" altLang="en-US"/>
          </a:p>
          <a:p>
            <a:r>
              <a:rPr lang="zh-TW" altLang="en-US"/>
              <a:t> </a:t>
            </a:r>
            <a:r>
              <a:rPr lang="en-US" altLang="zh-TW"/>
              <a:t>Alcon </a:t>
            </a:r>
            <a:r>
              <a:rPr lang="zh-CN" altLang="en-US"/>
              <a:t>定制角膜的</a:t>
            </a:r>
            <a:r>
              <a:rPr lang="zh-TW" altLang="en-US"/>
              <a:t> </a:t>
            </a:r>
            <a:r>
              <a:rPr lang="en-US" altLang="zh-TW"/>
              <a:t>OU</a:t>
            </a:r>
          </a:p>
          <a:p>
            <a:r>
              <a:rPr lang="zh-CN" altLang="en-US"/>
              <a:t>单眼实施</a:t>
            </a:r>
            <a:r>
              <a:rPr lang="en-US" altLang="zh-TW"/>
              <a:t>Hansatome, </a:t>
            </a:r>
            <a:r>
              <a:rPr lang="zh-CN" altLang="en-US"/>
              <a:t>单眼实施</a:t>
            </a:r>
            <a:r>
              <a:rPr lang="zh-TW" altLang="en-US"/>
              <a:t> </a:t>
            </a:r>
            <a:r>
              <a:rPr lang="en-US" altLang="zh-TW"/>
              <a:t>IntraLase, </a:t>
            </a:r>
            <a:r>
              <a:rPr lang="zh-CN" altLang="en-US"/>
              <a:t>上方瓣蒂的</a:t>
            </a:r>
            <a:r>
              <a:rPr lang="en-US" altLang="zh-TW"/>
              <a:t>OU</a:t>
            </a:r>
          </a:p>
          <a:p>
            <a:r>
              <a:rPr lang="en-US" altLang="zh-TW"/>
              <a:t> </a:t>
            </a:r>
            <a:r>
              <a:rPr lang="zh-CN" altLang="en-US"/>
              <a:t>分析并检验统计配对人口使用的基线数据</a:t>
            </a:r>
          </a:p>
          <a:p>
            <a:r>
              <a:rPr lang="zh-CN" altLang="en-US"/>
              <a:t>独立观察术后测试</a:t>
            </a:r>
            <a:endParaRPr lang="zh-TW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结果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平均最佳裸眼视力累计（</a:t>
            </a:r>
            <a:r>
              <a:rPr lang="en-US" altLang="zh-CN"/>
              <a:t>UCVA</a:t>
            </a:r>
            <a:r>
              <a:rPr lang="zh-CN" altLang="en-US"/>
              <a:t>） </a:t>
            </a:r>
            <a:r>
              <a:rPr lang="en-US" altLang="zh-TW"/>
              <a:t>: intralase &gt; hansatome</a:t>
            </a:r>
          </a:p>
          <a:p>
            <a:r>
              <a:rPr lang="zh-CN" altLang="en-US"/>
              <a:t>术后</a:t>
            </a:r>
            <a:r>
              <a:rPr lang="zh-TW" altLang="en-US"/>
              <a:t> </a:t>
            </a:r>
            <a:r>
              <a:rPr lang="zh-CN" altLang="en-US"/>
              <a:t>平均最佳裸眼视力（</a:t>
            </a:r>
            <a:r>
              <a:rPr lang="en-US" altLang="zh-CN"/>
              <a:t>UCVA</a:t>
            </a:r>
            <a:r>
              <a:rPr lang="zh-CN" altLang="en-US"/>
              <a:t>）对比术前</a:t>
            </a:r>
            <a:r>
              <a:rPr lang="zh-CN" altLang="en-US">
                <a:ea typeface="宋体" pitchFamily="2" charset="-122"/>
              </a:rPr>
              <a:t>平均最佳矫正视力</a:t>
            </a:r>
            <a:r>
              <a:rPr lang="en-US" altLang="zh-CN">
                <a:ea typeface="宋体" pitchFamily="2" charset="-122"/>
              </a:rPr>
              <a:t>(BCVA)</a:t>
            </a:r>
            <a:r>
              <a:rPr lang="en-US" altLang="zh-CN"/>
              <a:t> </a:t>
            </a:r>
            <a:r>
              <a:rPr lang="en-US" altLang="zh-TW"/>
              <a:t>: intralase &gt; hansatome</a:t>
            </a:r>
          </a:p>
          <a:p>
            <a:r>
              <a:rPr lang="zh-CN" altLang="en-US"/>
              <a:t>预测性</a:t>
            </a:r>
            <a:r>
              <a:rPr lang="en-US" altLang="zh-TW"/>
              <a:t>: </a:t>
            </a:r>
            <a:r>
              <a:rPr lang="en-US" altLang="zh-CN"/>
              <a:t>intralase</a:t>
            </a:r>
            <a:r>
              <a:rPr lang="en-US" altLang="zh-TW"/>
              <a:t> &gt; hansatome</a:t>
            </a:r>
          </a:p>
          <a:p>
            <a:r>
              <a:rPr lang="zh-CN" altLang="en-US"/>
              <a:t>导入</a:t>
            </a:r>
            <a:r>
              <a:rPr lang="zh-TW" altLang="en-US"/>
              <a:t> </a:t>
            </a:r>
            <a:r>
              <a:rPr lang="en-US" altLang="zh-TW"/>
              <a:t>HOA: hansatome&gt; intralase</a:t>
            </a:r>
          </a:p>
          <a:p>
            <a:endParaRPr lang="en-US" altLang="zh-TW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术后并发症</a:t>
            </a:r>
          </a:p>
        </p:txBody>
      </p:sp>
      <p:graphicFrame>
        <p:nvGraphicFramePr>
          <p:cNvPr id="5163" name="Group 4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452939"/>
        </p:xfrm>
        <a:graphic>
          <a:graphicData uri="http://schemas.openxmlformats.org/drawingml/2006/table">
            <a:tbl>
              <a:tblPr/>
              <a:tblGrid>
                <a:gridCol w="2746375"/>
                <a:gridCol w="2740025"/>
                <a:gridCol w="2743200"/>
              </a:tblGrid>
              <a:tr h="600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微型角膜刀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飞秒激光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上皮内生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首次手术和第二次手术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很少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弥漫性板层角膜炎（ </a:t>
                      </a: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DLK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 ）</a:t>
                      </a:r>
                      <a:endParaRPr kumimoji="1" lang="zh-TW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中央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边缘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Bowman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纹</a:t>
                      </a:r>
                      <a:endParaRPr kumimoji="1" lang="zh-TW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中央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边缘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瞬态光纤敏感性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否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很少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AC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泡</a:t>
                      </a:r>
                      <a:endParaRPr kumimoji="1" lang="zh-TW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很少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跟踪困难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否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飞秒激光优势</a:t>
            </a:r>
          </a:p>
        </p:txBody>
      </p:sp>
      <p:graphicFrame>
        <p:nvGraphicFramePr>
          <p:cNvPr id="7208" name="Group 40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852864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642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微型角膜刀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飞秒激光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设定瓣膜参数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操作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之前的</a:t>
                      </a: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MK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眼孔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危险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safe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只有侧面切割模式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操作地图凹凸点营养不良</a:t>
                      </a:r>
                      <a:endParaRPr kumimoji="1" lang="zh-TW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刀片问题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5" name="Rectangle 3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飞秒激光的优势</a:t>
            </a:r>
            <a:endParaRPr lang="zh-TW" altLang="en-US"/>
          </a:p>
        </p:txBody>
      </p:sp>
      <p:graphicFrame>
        <p:nvGraphicFramePr>
          <p:cNvPr id="9259" name="Group 43"/>
          <p:cNvGraphicFramePr>
            <a:graphicFrameLocks noGrp="1"/>
          </p:cNvGraphicFramePr>
          <p:nvPr>
            <p:ph idx="1"/>
          </p:nvPr>
        </p:nvGraphicFramePr>
        <p:xfrm>
          <a:off x="468313" y="1484313"/>
          <a:ext cx="8218487" cy="4456114"/>
        </p:xfrm>
        <a:graphic>
          <a:graphicData uri="http://schemas.openxmlformats.org/drawingml/2006/table">
            <a:tbl>
              <a:tblPr/>
              <a:tblGrid>
                <a:gridCol w="2740025"/>
                <a:gridCol w="2738437"/>
                <a:gridCol w="2740025"/>
              </a:tblGrid>
              <a:tr h="1069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微型角膜刀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飞秒激光</a:t>
                      </a:r>
                      <a:endParaRPr kumimoji="1" lang="zh-TW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前板层手术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9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后板层手术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只有前瓣膜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全厚的后瓣膜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9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Intacs 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环分离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伤口愈合快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否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预测结果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较差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较好</a:t>
                      </a: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% +/- 0.5D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MK</a:t>
            </a:r>
            <a:r>
              <a:rPr lang="zh-CN" altLang="en-US"/>
              <a:t>的优势</a:t>
            </a:r>
            <a:endParaRPr lang="zh-TW" altLang="en-US"/>
          </a:p>
        </p:txBody>
      </p:sp>
      <p:graphicFrame>
        <p:nvGraphicFramePr>
          <p:cNvPr id="11313" name="Group 49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852864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642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微型角膜刀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飞秒激光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转换成激光上皮瓣下角膜摩镶术（</a:t>
                      </a:r>
                      <a:r>
                        <a:rPr kumimoji="1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Epi LASIK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）</a:t>
                      </a:r>
                      <a:endParaRPr kumimoji="1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新細明體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购买</a:t>
                      </a:r>
                      <a:r>
                        <a:rPr kumimoji="1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/</a:t>
                      </a: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每次手术成本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较高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病人处理量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较快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较慢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瓣膜滑动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很少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使用苯福林</a:t>
                      </a: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???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增强瓣膜抬起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容易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-120"/>
                        </a:rPr>
                        <a:t>困难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7653" name="Picture 5" descr="Lasi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0"/>
            <a:ext cx="8988425" cy="6480175"/>
          </a:xfrm>
          <a:prstGeom prst="rect">
            <a:avLst/>
          </a:prstGeom>
          <a:noFill/>
        </p:spPr>
      </p:pic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3348038" y="620713"/>
            <a:ext cx="1584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TW" altLang="zh-TW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结论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 typeface="Wingdings" pitchFamily="2" charset="2"/>
              <a:buAutoNum type="alphaUcPeriod"/>
            </a:pPr>
            <a:r>
              <a:rPr lang="zh-CN" altLang="en-US"/>
              <a:t>表面处理的优点</a:t>
            </a:r>
            <a:r>
              <a:rPr lang="en-US" altLang="zh-TW"/>
              <a:t>:</a:t>
            </a:r>
          </a:p>
          <a:p>
            <a:pPr marL="990600" lvl="1" indent="-533400">
              <a:buFontTx/>
              <a:buAutoNum type="arabicPeriod"/>
            </a:pPr>
            <a:r>
              <a:rPr lang="zh-CN" altLang="en-US"/>
              <a:t>适合中度干眼病人</a:t>
            </a:r>
            <a:endParaRPr lang="zh-TW" altLang="en-US"/>
          </a:p>
          <a:p>
            <a:pPr marL="990600" lvl="1" indent="-533400">
              <a:buFontTx/>
              <a:buAutoNum type="arabicPeriod"/>
            </a:pPr>
            <a:r>
              <a:rPr lang="zh-CN" altLang="en-US"/>
              <a:t>眼角膜薄</a:t>
            </a:r>
          </a:p>
          <a:p>
            <a:pPr marL="990600" lvl="1" indent="-533400">
              <a:buFontTx/>
              <a:buAutoNum type="arabicPeriod"/>
            </a:pPr>
            <a:r>
              <a:rPr lang="zh-CN" altLang="en-US"/>
              <a:t>兵役要求</a:t>
            </a:r>
            <a:endParaRPr lang="zh-TW" altLang="en-US"/>
          </a:p>
          <a:p>
            <a:pPr marL="990600" lvl="1" indent="-533400">
              <a:buFontTx/>
              <a:buAutoNum type="arabicPeriod"/>
            </a:pPr>
            <a:r>
              <a:rPr lang="zh-CN" altLang="en-US"/>
              <a:t>无需保护，参加运动；拳击等</a:t>
            </a:r>
            <a:r>
              <a:rPr lang="en-US" altLang="zh-TW"/>
              <a:t>.</a:t>
            </a:r>
          </a:p>
          <a:p>
            <a:pPr marL="609600" indent="-609600">
              <a:buFont typeface="Wingdings" pitchFamily="2" charset="2"/>
              <a:buAutoNum type="alphaUcPeriod"/>
            </a:pPr>
            <a:r>
              <a:rPr lang="en-US" altLang="zh-TW"/>
              <a:t>LASIK</a:t>
            </a:r>
            <a:r>
              <a:rPr lang="zh-CN" altLang="en-US"/>
              <a:t>的优势</a:t>
            </a:r>
            <a:r>
              <a:rPr lang="zh-TW" altLang="en-US"/>
              <a:t> </a:t>
            </a:r>
            <a:r>
              <a:rPr lang="en-US" altLang="zh-TW"/>
              <a:t>:</a:t>
            </a:r>
          </a:p>
          <a:p>
            <a:pPr marL="990600" lvl="1" indent="-533400">
              <a:buFontTx/>
              <a:buAutoNum type="arabicPeriod"/>
            </a:pPr>
            <a:r>
              <a:rPr lang="zh-CN" altLang="en-US"/>
              <a:t>视力恢复快</a:t>
            </a:r>
            <a:endParaRPr lang="zh-TW" altLang="en-US"/>
          </a:p>
          <a:p>
            <a:pPr marL="990600" lvl="1" indent="-533400">
              <a:buFontTx/>
              <a:buAutoNum type="arabicPeriod"/>
            </a:pPr>
            <a:r>
              <a:rPr lang="zh-CN" altLang="en-US"/>
              <a:t>年轻人可能需要再治疗</a:t>
            </a:r>
            <a:endParaRPr lang="zh-TW" alt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AutoNum type="alphaUcPeriod" startAt="3"/>
            </a:pPr>
            <a:r>
              <a:rPr lang="zh-CN" altLang="en-US">
                <a:latin typeface="宋体" pitchFamily="2" charset="-122"/>
                <a:ea typeface="宋体" pitchFamily="2" charset="-122"/>
              </a:rPr>
              <a:t>由于</a:t>
            </a:r>
            <a:r>
              <a:rPr lang="en-US" altLang="zh-CN">
                <a:latin typeface="宋体" pitchFamily="2" charset="-122"/>
                <a:ea typeface="宋体" pitchFamily="2" charset="-122"/>
              </a:rPr>
              <a:t>LASIK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痊愈快，疼痛小，受到客户的偏爱，在市场占据主导地位。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lphaUcPeriod" startAt="3"/>
            </a:pPr>
            <a:r>
              <a:rPr lang="en-US" altLang="zh-TW">
                <a:latin typeface="宋体" pitchFamily="2" charset="-122"/>
                <a:ea typeface="宋体" pitchFamily="2" charset="-122"/>
              </a:rPr>
              <a:t>LASIK 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和表面切削手术提供良好的结果，具有互补性。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lphaUcPeriod" startAt="3"/>
            </a:pPr>
            <a:r>
              <a:rPr lang="zh-CN" altLang="en-US">
                <a:latin typeface="宋体" pitchFamily="2" charset="-122"/>
                <a:ea typeface="宋体" pitchFamily="2" charset="-122"/>
              </a:rPr>
              <a:t>客制化</a:t>
            </a:r>
            <a:r>
              <a:rPr lang="en-US" altLang="zh-TW">
                <a:latin typeface="宋体" pitchFamily="2" charset="-122"/>
                <a:ea typeface="宋体" pitchFamily="2" charset="-122"/>
              </a:rPr>
              <a:t>IntraLASIK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是最终的客制化进程</a:t>
            </a:r>
            <a:r>
              <a:rPr lang="zh-TW" altLang="en-US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TW">
                <a:latin typeface="宋体" pitchFamily="2" charset="-122"/>
                <a:ea typeface="宋体" pitchFamily="2" charset="-122"/>
              </a:rPr>
              <a:t>…..….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但是</a:t>
            </a:r>
            <a:r>
              <a:rPr lang="en-US" altLang="zh-CN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并不是十全十美</a:t>
            </a:r>
            <a:r>
              <a:rPr lang="en-US" altLang="zh-CN">
                <a:latin typeface="宋体" pitchFamily="2" charset="-122"/>
                <a:ea typeface="宋体" pitchFamily="2" charset="-122"/>
              </a:rPr>
              <a:t>!</a:t>
            </a:r>
            <a:r>
              <a:rPr lang="en-US" altLang="zh-TW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手术花费时间长，引发炎症，费用昂贵</a:t>
            </a:r>
            <a:r>
              <a:rPr lang="en-US" altLang="zh-TW">
                <a:latin typeface="宋体" pitchFamily="2" charset="-122"/>
                <a:ea typeface="宋体" pitchFamily="2" charset="-122"/>
              </a:rPr>
              <a:t>. 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但是</a:t>
            </a:r>
            <a:r>
              <a:rPr lang="en-US" altLang="zh-TW">
                <a:latin typeface="宋体" pitchFamily="2" charset="-122"/>
                <a:ea typeface="宋体" pitchFamily="2" charset="-122"/>
              </a:rPr>
              <a:t>, 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目前美国实施的此类手术已达到</a:t>
            </a:r>
            <a:r>
              <a:rPr lang="en-US" altLang="zh-CN">
                <a:latin typeface="宋体" pitchFamily="2" charset="-122"/>
                <a:ea typeface="宋体" pitchFamily="2" charset="-122"/>
              </a:rPr>
              <a:t>25%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以上。</a:t>
            </a:r>
            <a:endParaRPr lang="zh-TW" altLang="en-US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407275" cy="235426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(1) Evaluation of PRK retreatment after regressed myopic LASIK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431925" y="3286125"/>
            <a:ext cx="7407275" cy="2143125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endParaRPr lang="en-US" altLang="zh-TW" dirty="0" smtClean="0">
              <a:cs typeface="+mn-cs"/>
            </a:endParaRP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dirty="0" smtClean="0">
                <a:cs typeface="+mn-cs"/>
              </a:rPr>
              <a:t>Francesco </a:t>
            </a:r>
            <a:r>
              <a:rPr lang="en-US" altLang="zh-TW" dirty="0" err="1" smtClean="0">
                <a:cs typeface="+mn-cs"/>
              </a:rPr>
              <a:t>Carones</a:t>
            </a:r>
            <a:r>
              <a:rPr lang="en-US" altLang="zh-TW" dirty="0" smtClean="0">
                <a:cs typeface="+mn-cs"/>
              </a:rPr>
              <a:t>, Rosario </a:t>
            </a:r>
            <a:r>
              <a:rPr lang="en-US" altLang="zh-TW" dirty="0" err="1" smtClean="0">
                <a:cs typeface="+mn-cs"/>
              </a:rPr>
              <a:t>Brancato</a:t>
            </a:r>
            <a:endParaRPr lang="zh-TW" altLang="en-US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purpose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15362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mtClean="0"/>
              <a:t>To evaluate PRK enhancement after regressed myopic LASIK when residual stromal thickness is insufficient</a:t>
            </a:r>
            <a:endParaRPr lang="zh-TW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method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17 eyes of 17 patients previously treated by LASIK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err="1" smtClean="0">
                <a:cs typeface="+mn-cs"/>
              </a:rPr>
              <a:t>Hansatome</a:t>
            </a:r>
            <a:r>
              <a:rPr lang="en-US" altLang="zh-TW" dirty="0" smtClean="0">
                <a:cs typeface="+mn-cs"/>
              </a:rPr>
              <a:t> </a:t>
            </a:r>
            <a:r>
              <a:rPr lang="en-US" altLang="zh-TW" dirty="0" err="1" smtClean="0">
                <a:cs typeface="+mn-cs"/>
              </a:rPr>
              <a:t>microkeratome</a:t>
            </a:r>
            <a:r>
              <a:rPr lang="en-US" altLang="zh-TW" dirty="0" smtClean="0">
                <a:cs typeface="+mn-cs"/>
              </a:rPr>
              <a:t>(</a:t>
            </a:r>
            <a:r>
              <a:rPr lang="en-US" altLang="zh-TW" dirty="0" smtClean="0">
                <a:cs typeface="+mn-cs"/>
                <a:sym typeface="Symbol"/>
              </a:rPr>
              <a:t>flap thickness: 160m)</a:t>
            </a:r>
            <a:endParaRPr lang="en-US" altLang="zh-TW" dirty="0" smtClean="0">
              <a:cs typeface="+mn-cs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de-DE" altLang="zh-TW" dirty="0" smtClean="0">
                <a:cs typeface="+mn-cs"/>
              </a:rPr>
              <a:t>Bausch &amp; Lomb 217 C excimer laser</a:t>
            </a:r>
            <a:endParaRPr lang="en-US" altLang="zh-TW" dirty="0" smtClean="0">
              <a:cs typeface="+mn-cs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Pre-LASIK mean SE:  -9.45</a:t>
            </a:r>
            <a:r>
              <a:rPr lang="en-US" altLang="zh-TW" dirty="0" smtClean="0">
                <a:solidFill>
                  <a:srgbClr val="FF0000"/>
                </a:solidFill>
                <a:cs typeface="+mn-cs"/>
                <a:sym typeface="Symbol"/>
              </a:rPr>
              <a:t>1.01D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  <a:sym typeface="Symbol"/>
              </a:rPr>
              <a:t>Interval between </a:t>
            </a:r>
            <a:r>
              <a:rPr lang="en-US" altLang="zh-TW" dirty="0" err="1" smtClean="0">
                <a:cs typeface="+mn-cs"/>
                <a:sym typeface="Symbol"/>
              </a:rPr>
              <a:t>LASIK&amp;enhancement</a:t>
            </a:r>
            <a:r>
              <a:rPr lang="en-US" altLang="zh-TW" dirty="0" smtClean="0">
                <a:cs typeface="+mn-cs"/>
                <a:sym typeface="Symbol"/>
              </a:rPr>
              <a:t>: 6~14 mo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  <a:sym typeface="Symbol"/>
              </a:rPr>
              <a:t>Pre-PRK mean SE: -2.48 0.74D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  <a:sym typeface="Symbol"/>
              </a:rPr>
              <a:t>Residual </a:t>
            </a:r>
            <a:r>
              <a:rPr lang="en-US" altLang="zh-TW" dirty="0" err="1" smtClean="0">
                <a:cs typeface="+mn-cs"/>
                <a:sym typeface="Symbol"/>
              </a:rPr>
              <a:t>stromal</a:t>
            </a:r>
            <a:r>
              <a:rPr lang="en-US" altLang="zh-TW" dirty="0" smtClean="0">
                <a:cs typeface="+mn-cs"/>
                <a:sym typeface="Symbol"/>
              </a:rPr>
              <a:t> thickness: 255~305 m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Deepest ablation: 60</a:t>
            </a:r>
            <a:r>
              <a:rPr lang="en-US" altLang="zh-TW" dirty="0" smtClean="0">
                <a:solidFill>
                  <a:srgbClr val="FF0000"/>
                </a:solidFill>
                <a:cs typeface="+mn-cs"/>
                <a:sym typeface="Symbol"/>
              </a:rPr>
              <a:t>m(-3.75D correction) to avoid flap perforation</a:t>
            </a:r>
            <a:endParaRPr lang="zh-TW" altLang="en-US" dirty="0" smtClean="0">
              <a:solidFill>
                <a:srgbClr val="FF0000"/>
              </a:solidFill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00438"/>
            <a:ext cx="511810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2214563"/>
            <a:ext cx="4929187" cy="275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文字方塊 5"/>
          <p:cNvSpPr txBox="1">
            <a:spLocks noChangeArrowheads="1"/>
          </p:cNvSpPr>
          <p:nvPr/>
        </p:nvSpPr>
        <p:spPr bwMode="auto">
          <a:xfrm>
            <a:off x="1000125" y="5216525"/>
            <a:ext cx="3786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kumimoji="0" lang="en-US" altLang="zh-TW">
                <a:latin typeface="Gill Sans MT" pitchFamily="34" charset="0"/>
                <a:ea typeface="微軟正黑體"/>
              </a:rPr>
              <a:t>refractive error 1 mo after PRK</a:t>
            </a:r>
          </a:p>
          <a:p>
            <a:r>
              <a:rPr kumimoji="0" lang="en-US" altLang="zh-TW">
                <a:latin typeface="Gill Sans MT" pitchFamily="34" charset="0"/>
                <a:ea typeface="微軟正黑體"/>
              </a:rPr>
              <a:t>*mean SE -0.04 </a:t>
            </a:r>
            <a:r>
              <a:rPr kumimoji="0" lang="en-US" altLang="zh-TW">
                <a:latin typeface="Gill Sans MT" pitchFamily="34" charset="0"/>
                <a:ea typeface="微軟正黑體"/>
                <a:sym typeface="Symbol"/>
              </a:rPr>
              <a:t> </a:t>
            </a:r>
            <a:r>
              <a:rPr kumimoji="0" lang="en-US" altLang="zh-TW">
                <a:latin typeface="Gill Sans MT" pitchFamily="34" charset="0"/>
                <a:ea typeface="微軟正黑體"/>
              </a:rPr>
              <a:t>0.32 D</a:t>
            </a:r>
            <a:endParaRPr kumimoji="0" lang="zh-TW" altLang="en-US">
              <a:latin typeface="Gill Sans MT" pitchFamily="34" charset="0"/>
              <a:ea typeface="微軟正黑體"/>
            </a:endParaRPr>
          </a:p>
        </p:txBody>
      </p:sp>
      <p:sp>
        <p:nvSpPr>
          <p:cNvPr id="17412" name="文字方塊 6"/>
          <p:cNvSpPr txBox="1">
            <a:spLocks noChangeArrowheads="1"/>
          </p:cNvSpPr>
          <p:nvPr/>
        </p:nvSpPr>
        <p:spPr bwMode="auto">
          <a:xfrm>
            <a:off x="5715000" y="5143500"/>
            <a:ext cx="3429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>
                <a:latin typeface="Gill Sans MT" pitchFamily="34" charset="0"/>
                <a:ea typeface="微軟正黑體"/>
              </a:rPr>
              <a:t>*the last follow-up before</a:t>
            </a:r>
          </a:p>
          <a:p>
            <a:r>
              <a:rPr kumimoji="0" lang="en-US" altLang="zh-TW">
                <a:latin typeface="Gill Sans MT" pitchFamily="34" charset="0"/>
                <a:ea typeface="微軟正黑體"/>
              </a:rPr>
              <a:t>surgical removal of the scar </a:t>
            </a:r>
          </a:p>
          <a:p>
            <a:r>
              <a:rPr kumimoji="0" lang="en-US" altLang="zh-TW">
                <a:latin typeface="Gill Sans MT" pitchFamily="34" charset="0"/>
                <a:ea typeface="微軟正黑體"/>
              </a:rPr>
              <a:t>* mean SE -3.11  </a:t>
            </a:r>
            <a:r>
              <a:rPr kumimoji="0" lang="en-US" altLang="zh-TW">
                <a:latin typeface="Gill Sans MT" pitchFamily="34" charset="0"/>
                <a:ea typeface="微軟正黑體"/>
                <a:sym typeface="Symbol"/>
              </a:rPr>
              <a:t> </a:t>
            </a:r>
            <a:r>
              <a:rPr kumimoji="0" lang="en-US" altLang="zh-TW">
                <a:latin typeface="Gill Sans MT" pitchFamily="34" charset="0"/>
                <a:ea typeface="微軟正黑體"/>
              </a:rPr>
              <a:t> 0.93 D</a:t>
            </a:r>
            <a:endParaRPr kumimoji="0" lang="zh-TW" altLang="en-US">
              <a:latin typeface="Gill Sans MT" pitchFamily="34" charset="0"/>
              <a:ea typeface="微軟正黑體"/>
            </a:endParaRPr>
          </a:p>
        </p:txBody>
      </p:sp>
      <p:pic>
        <p:nvPicPr>
          <p:cNvPr id="174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178425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文字方塊 8"/>
          <p:cNvSpPr txBox="1">
            <a:spLocks noChangeArrowheads="1"/>
          </p:cNvSpPr>
          <p:nvPr/>
        </p:nvSpPr>
        <p:spPr bwMode="auto">
          <a:xfrm>
            <a:off x="1214438" y="285750"/>
            <a:ext cx="36433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>
                <a:latin typeface="Gill Sans MT" pitchFamily="34" charset="0"/>
                <a:ea typeface="微軟正黑體"/>
              </a:rPr>
              <a:t>Refractive error before PRK</a:t>
            </a:r>
          </a:p>
          <a:p>
            <a:r>
              <a:rPr kumimoji="0" lang="en-US" altLang="zh-TW">
                <a:latin typeface="Gill Sans MT" pitchFamily="34" charset="0"/>
                <a:ea typeface="微軟正黑體"/>
              </a:rPr>
              <a:t>Mean SE : -2.48  </a:t>
            </a:r>
            <a:r>
              <a:rPr kumimoji="0" lang="en-US" altLang="zh-TW">
                <a:latin typeface="Gill Sans MT" pitchFamily="34" charset="0"/>
                <a:ea typeface="微軟正黑體"/>
                <a:sym typeface="Symbol"/>
              </a:rPr>
              <a:t></a:t>
            </a:r>
            <a:r>
              <a:rPr kumimoji="0" lang="en-US" altLang="zh-TW">
                <a:latin typeface="Gill Sans MT" pitchFamily="34" charset="0"/>
                <a:ea typeface="微軟正黑體"/>
              </a:rPr>
              <a:t> 0.74 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RESULT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altLang="zh-TW" sz="2200" dirty="0" smtClean="0"/>
              <a:t> At 1 mo after PRK</a:t>
            </a:r>
          </a:p>
          <a:p>
            <a:pPr lvl="1">
              <a:lnSpc>
                <a:spcPct val="80000"/>
              </a:lnSpc>
            </a:pPr>
            <a:r>
              <a:rPr lang="en-US" altLang="zh-TW" sz="2000" dirty="0" smtClean="0"/>
              <a:t>6: no haze </a:t>
            </a:r>
          </a:p>
          <a:p>
            <a:pPr lvl="1">
              <a:lnSpc>
                <a:spcPct val="80000"/>
              </a:lnSpc>
            </a:pPr>
            <a:r>
              <a:rPr lang="en-US" altLang="zh-TW" sz="2000" dirty="0" smtClean="0"/>
              <a:t>6: grade 0.5 haze</a:t>
            </a:r>
          </a:p>
          <a:p>
            <a:pPr lvl="1">
              <a:lnSpc>
                <a:spcPct val="80000"/>
              </a:lnSpc>
            </a:pPr>
            <a:r>
              <a:rPr lang="en-US" altLang="zh-TW" sz="2000" dirty="0" smtClean="0"/>
              <a:t>5: grade 1 haze,</a:t>
            </a:r>
          </a:p>
          <a:p>
            <a:pPr>
              <a:lnSpc>
                <a:spcPct val="80000"/>
              </a:lnSpc>
            </a:pPr>
            <a:r>
              <a:rPr lang="en-US" altLang="zh-TW" sz="2200" dirty="0" smtClean="0"/>
              <a:t>the last f/u before scar removal</a:t>
            </a:r>
          </a:p>
          <a:p>
            <a:pPr lvl="1">
              <a:lnSpc>
                <a:spcPct val="80000"/>
              </a:lnSpc>
            </a:pPr>
            <a:r>
              <a:rPr lang="en-US" altLang="zh-TW" sz="2000" dirty="0" smtClean="0"/>
              <a:t>2: grade 0.5 haze </a:t>
            </a:r>
          </a:p>
          <a:p>
            <a:pPr lvl="1">
              <a:lnSpc>
                <a:spcPct val="80000"/>
              </a:lnSpc>
            </a:pPr>
            <a:r>
              <a:rPr lang="en-US" altLang="zh-TW" sz="2000" dirty="0" smtClean="0"/>
              <a:t>1: grade2 haze </a:t>
            </a:r>
          </a:p>
          <a:p>
            <a:pPr lvl="1">
              <a:lnSpc>
                <a:spcPct val="80000"/>
              </a:lnSpc>
            </a:pPr>
            <a:r>
              <a:rPr lang="en-US" altLang="zh-TW" sz="2000" dirty="0" smtClean="0"/>
              <a:t>6: grade 3haze</a:t>
            </a:r>
          </a:p>
          <a:p>
            <a:pPr lvl="1">
              <a:lnSpc>
                <a:spcPct val="80000"/>
              </a:lnSpc>
            </a:pPr>
            <a:r>
              <a:rPr lang="en-US" altLang="zh-TW" sz="2000" dirty="0" smtClean="0"/>
              <a:t>8: grade 4 haze </a:t>
            </a:r>
          </a:p>
          <a:p>
            <a:pPr>
              <a:lnSpc>
                <a:spcPct val="80000"/>
              </a:lnSpc>
            </a:pPr>
            <a:r>
              <a:rPr lang="en-US" altLang="zh-TW" sz="2200" dirty="0" smtClean="0">
                <a:solidFill>
                  <a:srgbClr val="FF0000"/>
                </a:solidFill>
              </a:rPr>
              <a:t>In some , the scar was so dense</a:t>
            </a:r>
            <a:r>
              <a:rPr lang="en-US" altLang="zh-TW" sz="2200" dirty="0" smtClean="0">
                <a:solidFill>
                  <a:srgbClr val="FF0000"/>
                </a:solidFill>
                <a:sym typeface="Symbol"/>
              </a:rPr>
              <a:t> change</a:t>
            </a:r>
            <a:r>
              <a:rPr lang="en-US" altLang="zh-TW" sz="2200" dirty="0" smtClean="0">
                <a:solidFill>
                  <a:srgbClr val="FF0000"/>
                </a:solidFill>
              </a:rPr>
              <a:t> in topography</a:t>
            </a:r>
            <a:r>
              <a:rPr lang="en-US" altLang="zh-TW" sz="2200" dirty="0" smtClean="0">
                <a:solidFill>
                  <a:srgbClr val="FF0000"/>
                </a:solidFill>
                <a:sym typeface="Symbol"/>
              </a:rPr>
              <a:t>  </a:t>
            </a:r>
            <a:r>
              <a:rPr lang="en-US" altLang="zh-TW" sz="2200" dirty="0" smtClean="0">
                <a:solidFill>
                  <a:srgbClr val="FF0000"/>
                </a:solidFill>
              </a:rPr>
              <a:t> VA</a:t>
            </a:r>
          </a:p>
          <a:p>
            <a:pPr>
              <a:lnSpc>
                <a:spcPct val="80000"/>
              </a:lnSpc>
            </a:pPr>
            <a:r>
              <a:rPr lang="en-US" altLang="zh-TW" sz="2200" dirty="0" smtClean="0">
                <a:solidFill>
                  <a:srgbClr val="FF0000"/>
                </a:solidFill>
              </a:rPr>
              <a:t>Corneal topography : flattening of the central k at the 1st mo</a:t>
            </a:r>
            <a:r>
              <a:rPr lang="en-US" altLang="zh-TW" sz="2200" dirty="0" smtClean="0">
                <a:solidFill>
                  <a:srgbClr val="FF0000"/>
                </a:solidFill>
                <a:sym typeface="Symbol"/>
              </a:rPr>
              <a:t> </a:t>
            </a:r>
            <a:r>
              <a:rPr lang="en-US" altLang="zh-TW" sz="2200" dirty="0" smtClean="0">
                <a:solidFill>
                  <a:srgbClr val="FF0000"/>
                </a:solidFill>
              </a:rPr>
              <a:t> steepening at the last f/u</a:t>
            </a:r>
            <a:r>
              <a:rPr lang="en-US" altLang="zh-TW" sz="2200" dirty="0" smtClean="0">
                <a:solidFill>
                  <a:srgbClr val="FF0000"/>
                </a:solidFill>
                <a:sym typeface="Symbol"/>
              </a:rPr>
              <a:t>  </a:t>
            </a:r>
            <a:r>
              <a:rPr lang="en-US" altLang="zh-TW" sz="2200" dirty="0" smtClean="0">
                <a:solidFill>
                  <a:srgbClr val="FF0000"/>
                </a:solidFill>
              </a:rPr>
              <a:t>marked regression</a:t>
            </a:r>
          </a:p>
          <a:p>
            <a:pPr>
              <a:lnSpc>
                <a:spcPct val="80000"/>
              </a:lnSpc>
            </a:pPr>
            <a:r>
              <a:rPr lang="en-US" altLang="zh-TW" sz="2200" dirty="0" smtClean="0"/>
              <a:t>No </a:t>
            </a:r>
            <a:r>
              <a:rPr lang="en-US" altLang="zh-TW" sz="2200" dirty="0" err="1" smtClean="0"/>
              <a:t>ectasia</a:t>
            </a:r>
            <a:r>
              <a:rPr lang="en-US" altLang="zh-TW" sz="2200" dirty="0" smtClean="0"/>
              <a:t> detected.</a:t>
            </a:r>
            <a:endParaRPr lang="zh-TW" altLang="en-US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RESULT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20482" name="內容版面配置區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14/17 </a:t>
            </a:r>
            <a:r>
              <a:rPr lang="en-US" altLang="zh-TW" dirty="0" smtClean="0">
                <a:solidFill>
                  <a:srgbClr val="FF0000"/>
                </a:solidFill>
              </a:rPr>
              <a:t>(82.3%)eyes developed grade 3 or 4 haze</a:t>
            </a:r>
            <a:r>
              <a:rPr lang="zh-TW" altLang="en-US" dirty="0" smtClean="0"/>
              <a:t> </a:t>
            </a:r>
            <a:r>
              <a:rPr lang="zh-TW" altLang="en-US" dirty="0" smtClean="0">
                <a:sym typeface="Symbol"/>
              </a:rPr>
              <a:t></a:t>
            </a:r>
            <a:r>
              <a:rPr lang="en-US" altLang="zh-TW" dirty="0" smtClean="0"/>
              <a:t> further surgery to remove haze with MMC</a:t>
            </a:r>
          </a:p>
          <a:p>
            <a:r>
              <a:rPr lang="en-US" altLang="zh-TW" dirty="0" smtClean="0"/>
              <a:t>2: retreated at 3 mo after PRK</a:t>
            </a:r>
          </a:p>
          <a:p>
            <a:r>
              <a:rPr lang="en-US" altLang="zh-TW" dirty="0" smtClean="0"/>
              <a:t>10: retreated 3~</a:t>
            </a:r>
            <a:r>
              <a:rPr lang="en-US" altLang="zh-TW" dirty="0" smtClean="0">
                <a:sym typeface="Symbol"/>
              </a:rPr>
              <a:t> </a:t>
            </a:r>
            <a:r>
              <a:rPr lang="en-US" altLang="zh-TW" dirty="0" smtClean="0"/>
              <a:t>6 mo after PRK</a:t>
            </a:r>
          </a:p>
          <a:p>
            <a:r>
              <a:rPr lang="en-US" altLang="zh-TW" dirty="0" smtClean="0"/>
              <a:t>2: retreated </a:t>
            </a:r>
            <a:r>
              <a:rPr lang="en-US" altLang="zh-TW" dirty="0" smtClean="0">
                <a:sym typeface="Symbol"/>
              </a:rPr>
              <a:t>6~</a:t>
            </a:r>
            <a:r>
              <a:rPr lang="en-US" altLang="zh-TW" dirty="0" smtClean="0"/>
              <a:t>12 mo after PRK</a:t>
            </a:r>
          </a:p>
          <a:p>
            <a:r>
              <a:rPr lang="en-US" altLang="zh-TW" dirty="0" smtClean="0">
                <a:solidFill>
                  <a:srgbClr val="FF0000"/>
                </a:solidFill>
              </a:rPr>
              <a:t>all had significant loss of BCVA</a:t>
            </a:r>
            <a:endParaRPr lang="zh-TW" altLang="en-US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discussion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altLang="zh-TW" sz="2800" dirty="0" smtClean="0"/>
              <a:t>To avoid </a:t>
            </a:r>
            <a:r>
              <a:rPr lang="en-US" altLang="zh-TW" sz="2800" dirty="0" err="1" smtClean="0"/>
              <a:t>ectasia</a:t>
            </a:r>
            <a:r>
              <a:rPr lang="en-US" altLang="zh-TW" sz="2800" dirty="0" smtClean="0"/>
              <a:t>: </a:t>
            </a:r>
          </a:p>
          <a:p>
            <a:pPr lvl="1">
              <a:lnSpc>
                <a:spcPct val="80000"/>
              </a:lnSpc>
            </a:pPr>
            <a:r>
              <a:rPr lang="en-US" altLang="zh-TW" dirty="0" smtClean="0"/>
              <a:t>residual thickness &gt; 250 </a:t>
            </a:r>
            <a:r>
              <a:rPr lang="en-US" altLang="zh-TW" dirty="0" smtClean="0">
                <a:sym typeface="Symbol"/>
              </a:rPr>
              <a:t></a:t>
            </a:r>
            <a:r>
              <a:rPr lang="en-US" altLang="zh-TW" dirty="0" smtClean="0"/>
              <a:t>m</a:t>
            </a:r>
          </a:p>
          <a:p>
            <a:pPr lvl="1">
              <a:lnSpc>
                <a:spcPct val="80000"/>
              </a:lnSpc>
            </a:pPr>
            <a:r>
              <a:rPr lang="en-US" altLang="zh-TW" dirty="0" smtClean="0"/>
              <a:t>residual thickness &gt; 50% total thickness</a:t>
            </a:r>
          </a:p>
          <a:p>
            <a:pPr>
              <a:lnSpc>
                <a:spcPct val="80000"/>
              </a:lnSpc>
            </a:pPr>
            <a:r>
              <a:rPr lang="en-US" altLang="zh-TW" sz="2800" dirty="0" smtClean="0">
                <a:solidFill>
                  <a:srgbClr val="FF0000"/>
                </a:solidFill>
              </a:rPr>
              <a:t>The advantage of PRK enhancement: no </a:t>
            </a:r>
            <a:r>
              <a:rPr lang="en-US" altLang="zh-TW" sz="2800" dirty="0" err="1" smtClean="0">
                <a:solidFill>
                  <a:srgbClr val="FF0000"/>
                </a:solidFill>
              </a:rPr>
              <a:t>ectasia</a:t>
            </a:r>
            <a:r>
              <a:rPr lang="en-US" altLang="zh-TW" sz="2800" dirty="0" smtClean="0">
                <a:solidFill>
                  <a:srgbClr val="FF0000"/>
                </a:solidFill>
              </a:rPr>
              <a:t> in this study</a:t>
            </a:r>
          </a:p>
          <a:p>
            <a:pPr>
              <a:lnSpc>
                <a:spcPct val="80000"/>
              </a:lnSpc>
            </a:pPr>
            <a:r>
              <a:rPr lang="en-US" altLang="zh-TW" sz="2800" dirty="0" smtClean="0">
                <a:solidFill>
                  <a:srgbClr val="FF0000"/>
                </a:solidFill>
              </a:rPr>
              <a:t>1 mo result: satisfactory (VA&gt;20/25), </a:t>
            </a:r>
            <a:r>
              <a:rPr lang="en-US" altLang="zh-TW" sz="2800" dirty="0" smtClean="0"/>
              <a:t>refraction(within </a:t>
            </a:r>
            <a:r>
              <a:rPr lang="en-US" altLang="zh-TW" sz="2800" dirty="0" smtClean="0">
                <a:sym typeface="Symbol"/>
              </a:rPr>
              <a:t>1D</a:t>
            </a:r>
            <a:r>
              <a:rPr lang="en-US" altLang="zh-TW" sz="2800" dirty="0" smtClean="0">
                <a:solidFill>
                  <a:srgbClr val="FF0000"/>
                </a:solidFill>
                <a:sym typeface="Symbol"/>
              </a:rPr>
              <a:t>), only slight or no haze</a:t>
            </a:r>
          </a:p>
          <a:p>
            <a:pPr>
              <a:lnSpc>
                <a:spcPct val="80000"/>
              </a:lnSpc>
            </a:pPr>
            <a:r>
              <a:rPr lang="en-US" altLang="zh-TW" sz="2800" dirty="0" smtClean="0"/>
              <a:t>Since 3 mo: 2 eyes:  grade 4 haze &amp; BCVA loss (3 lines)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LASIK</a:t>
            </a:r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zh-TW" altLang="en-US" dirty="0"/>
              <a:t>优点</a:t>
            </a:r>
          </a:p>
          <a:p>
            <a:pPr marL="990600" lvl="1" indent="-533400">
              <a:lnSpc>
                <a:spcPct val="90000"/>
              </a:lnSpc>
            </a:pPr>
            <a:r>
              <a:rPr lang="zh-CN" altLang="en-US" dirty="0">
                <a:solidFill>
                  <a:srgbClr val="FF0000"/>
                </a:solidFill>
              </a:rPr>
              <a:t>视力恢复快</a:t>
            </a:r>
          </a:p>
          <a:p>
            <a:pPr marL="990600" lvl="1" indent="-533400">
              <a:lnSpc>
                <a:spcPct val="90000"/>
              </a:lnSpc>
            </a:pPr>
            <a:r>
              <a:rPr lang="zh-CN" altLang="en-US" dirty="0">
                <a:solidFill>
                  <a:srgbClr val="FF0000"/>
                </a:solidFill>
              </a:rPr>
              <a:t>恢复后很快获得舒适感</a:t>
            </a:r>
            <a:endParaRPr lang="zh-TW" altLang="en-US" dirty="0">
              <a:solidFill>
                <a:srgbClr val="FF0000"/>
              </a:solidFill>
            </a:endParaRPr>
          </a:p>
          <a:p>
            <a:pPr marL="1371600" lvl="2" indent="-457200">
              <a:lnSpc>
                <a:spcPct val="90000"/>
              </a:lnSpc>
            </a:pPr>
            <a:r>
              <a:rPr lang="zh-CN" altLang="en-US" dirty="0"/>
              <a:t>快速恢复功能</a:t>
            </a:r>
            <a:r>
              <a:rPr lang="en-US" altLang="zh-TW" dirty="0"/>
              <a:t>: </a:t>
            </a:r>
            <a:r>
              <a:rPr lang="zh-CN" altLang="en-US" dirty="0"/>
              <a:t>工作，开车和娱乐。</a:t>
            </a:r>
            <a:r>
              <a:rPr lang="en-US" altLang="zh-TW" dirty="0" err="1"/>
              <a:t>Danasoury</a:t>
            </a:r>
            <a:r>
              <a:rPr lang="zh-CN" altLang="en-US" dirty="0"/>
              <a:t>等人</a:t>
            </a:r>
            <a:r>
              <a:rPr lang="en-US" altLang="zh-TW" dirty="0"/>
              <a:t>, 1999: </a:t>
            </a:r>
            <a:r>
              <a:rPr lang="zh-CN" altLang="en-US" dirty="0"/>
              <a:t>侧眼研究表明</a:t>
            </a:r>
            <a:r>
              <a:rPr lang="en-US" altLang="zh-TW" dirty="0"/>
              <a:t>79% </a:t>
            </a:r>
            <a:r>
              <a:rPr lang="zh-CN" altLang="en-US" dirty="0"/>
              <a:t>的</a:t>
            </a:r>
            <a:r>
              <a:rPr lang="zh-TW" altLang="en-US" dirty="0"/>
              <a:t>病人</a:t>
            </a:r>
            <a:r>
              <a:rPr lang="zh-CN" altLang="en-US" dirty="0"/>
              <a:t>更喜欢眼睛实施</a:t>
            </a:r>
            <a:r>
              <a:rPr lang="zh-TW" altLang="en-US" dirty="0"/>
              <a:t> </a:t>
            </a:r>
            <a:r>
              <a:rPr lang="en-US" altLang="zh-TW" dirty="0"/>
              <a:t>LASIK </a:t>
            </a:r>
            <a:r>
              <a:rPr lang="zh-CN" altLang="en-US" dirty="0"/>
              <a:t>手术，该手术恢复快，疼痛少。</a:t>
            </a:r>
            <a:endParaRPr lang="zh-TW" altLang="en-US" dirty="0"/>
          </a:p>
          <a:p>
            <a:pPr marL="1371600" lvl="2" indent="-457200">
              <a:lnSpc>
                <a:spcPct val="90000"/>
              </a:lnSpc>
            </a:pPr>
            <a:r>
              <a:rPr lang="zh-CN" altLang="en-US" dirty="0"/>
              <a:t>术后第一天恢复工作</a:t>
            </a:r>
          </a:p>
          <a:p>
            <a:pPr marL="1371600" lvl="2" indent="-457200">
              <a:lnSpc>
                <a:spcPct val="90000"/>
              </a:lnSpc>
            </a:pPr>
            <a:r>
              <a:rPr lang="zh-CN" altLang="en-US" dirty="0"/>
              <a:t>恢复后第一天开车</a:t>
            </a:r>
          </a:p>
          <a:p>
            <a:pPr marL="1371600" lvl="2" indent="-457200">
              <a:lnSpc>
                <a:spcPct val="90000"/>
              </a:lnSpc>
            </a:pPr>
            <a:r>
              <a:rPr lang="zh-CN" altLang="en-US" dirty="0"/>
              <a:t>恢复后第一天参加娱乐活动</a:t>
            </a:r>
            <a:r>
              <a:rPr lang="en-US" altLang="zh-TW" dirty="0"/>
              <a:t>(</a:t>
            </a:r>
            <a:r>
              <a:rPr lang="zh-CN" altLang="en-US" dirty="0"/>
              <a:t>轻度运动</a:t>
            </a:r>
            <a:r>
              <a:rPr lang="en-US" altLang="zh-TW" dirty="0"/>
              <a:t>, </a:t>
            </a:r>
            <a:r>
              <a:rPr lang="zh-CN" altLang="en-US" dirty="0"/>
              <a:t>慢跑</a:t>
            </a:r>
            <a:r>
              <a:rPr lang="en-US" altLang="zh-TW" dirty="0"/>
              <a:t>, </a:t>
            </a:r>
            <a:r>
              <a:rPr lang="zh-CN" altLang="en-US" dirty="0"/>
              <a:t>走路</a:t>
            </a:r>
            <a:r>
              <a:rPr lang="en-US" altLang="zh-TW" dirty="0"/>
              <a:t>, </a:t>
            </a:r>
            <a:r>
              <a:rPr lang="zh-CN" altLang="en-US" dirty="0"/>
              <a:t>高尔夫</a:t>
            </a:r>
            <a:r>
              <a:rPr lang="en-US" altLang="zh-TW" dirty="0"/>
              <a:t>)</a:t>
            </a:r>
            <a:endParaRPr lang="en-US" altLang="zh-CN" dirty="0"/>
          </a:p>
          <a:p>
            <a:pPr marL="1371600" lvl="2" indent="-457200">
              <a:lnSpc>
                <a:spcPct val="90000"/>
              </a:lnSpc>
            </a:pPr>
            <a:r>
              <a:rPr lang="zh-CN" altLang="en-US" dirty="0"/>
              <a:t>恢复后第一天心理恢复快，</a:t>
            </a:r>
            <a:r>
              <a:rPr lang="zh-TW" altLang="en-US" dirty="0"/>
              <a:t> </a:t>
            </a:r>
            <a:r>
              <a:rPr lang="zh-CN" altLang="en-US" dirty="0"/>
              <a:t>客户后悔率低。</a:t>
            </a:r>
            <a:endParaRPr lang="zh-TW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discussion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22530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smtClean="0"/>
              <a:t>In this study: </a:t>
            </a:r>
          </a:p>
          <a:p>
            <a:pPr lvl="1"/>
            <a:r>
              <a:rPr lang="en-US" altLang="zh-TW" sz="2400" dirty="0" smtClean="0">
                <a:solidFill>
                  <a:srgbClr val="FF0000"/>
                </a:solidFill>
              </a:rPr>
              <a:t>low amount of correction </a:t>
            </a:r>
          </a:p>
          <a:p>
            <a:pPr lvl="1"/>
            <a:r>
              <a:rPr lang="en-US" altLang="zh-TW" sz="2400" dirty="0" smtClean="0">
                <a:solidFill>
                  <a:srgbClr val="FF0000"/>
                </a:solidFill>
              </a:rPr>
              <a:t>smooth &amp; regular ablated surface after LASIK</a:t>
            </a:r>
          </a:p>
          <a:p>
            <a:pPr lvl="1"/>
            <a:r>
              <a:rPr lang="en-US" altLang="zh-TW" sz="2400" dirty="0" smtClean="0">
                <a:solidFill>
                  <a:srgbClr val="FF0000"/>
                </a:solidFill>
              </a:rPr>
              <a:t>controlled ablation depth to avoid flap perforation</a:t>
            </a:r>
          </a:p>
          <a:p>
            <a:pPr lvl="1"/>
            <a:r>
              <a:rPr lang="en-US" altLang="zh-TW" sz="2400" dirty="0" err="1" smtClean="0">
                <a:solidFill>
                  <a:srgbClr val="FF0000"/>
                </a:solidFill>
              </a:rPr>
              <a:t>postop</a:t>
            </a:r>
            <a:r>
              <a:rPr lang="en-US" altLang="zh-TW" sz="2400" dirty="0" smtClean="0">
                <a:solidFill>
                  <a:srgbClr val="FF0000"/>
                </a:solidFill>
              </a:rPr>
              <a:t> steroids(+)</a:t>
            </a:r>
          </a:p>
          <a:p>
            <a:r>
              <a:rPr lang="en-US" altLang="zh-TW" sz="2400" dirty="0" smtClean="0"/>
              <a:t>Possible factor for strong healing: presence of the lamellar cut </a:t>
            </a:r>
            <a:r>
              <a:rPr lang="en-US" altLang="zh-TW" sz="2400" dirty="0" smtClean="0">
                <a:solidFill>
                  <a:srgbClr val="FF0000"/>
                </a:solidFill>
              </a:rPr>
              <a:t>+ </a:t>
            </a:r>
            <a:r>
              <a:rPr lang="en-US" altLang="zh-TW" sz="2400" dirty="0" err="1" smtClean="0">
                <a:solidFill>
                  <a:srgbClr val="FF0000"/>
                </a:solidFill>
              </a:rPr>
              <a:t>postop</a:t>
            </a:r>
            <a:r>
              <a:rPr lang="en-US" altLang="zh-TW" sz="2400" dirty="0" smtClean="0">
                <a:solidFill>
                  <a:srgbClr val="FF0000"/>
                </a:solidFill>
              </a:rPr>
              <a:t> </a:t>
            </a:r>
            <a:r>
              <a:rPr lang="en-US" altLang="zh-TW" sz="2400" dirty="0" err="1" smtClean="0">
                <a:solidFill>
                  <a:srgbClr val="FF0000"/>
                </a:solidFill>
              </a:rPr>
              <a:t>uv</a:t>
            </a:r>
            <a:r>
              <a:rPr lang="en-US" altLang="zh-TW" sz="2400" dirty="0" smtClean="0">
                <a:solidFill>
                  <a:srgbClr val="FF0000"/>
                </a:solidFill>
              </a:rPr>
              <a:t> exposure(summer in Italy)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conclusion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23554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PRK: </a:t>
            </a:r>
            <a:r>
              <a:rPr lang="en-US" altLang="zh-TW" dirty="0" smtClean="0">
                <a:solidFill>
                  <a:srgbClr val="FF0000"/>
                </a:solidFill>
              </a:rPr>
              <a:t>cannot be used as retreatment for </a:t>
            </a:r>
            <a:r>
              <a:rPr lang="en-US" altLang="zh-TW" dirty="0" err="1" smtClean="0">
                <a:solidFill>
                  <a:srgbClr val="FF0000"/>
                </a:solidFill>
              </a:rPr>
              <a:t>undercorrection</a:t>
            </a:r>
            <a:r>
              <a:rPr lang="en-US" altLang="zh-TW" dirty="0" smtClean="0">
                <a:solidFill>
                  <a:srgbClr val="FF0000"/>
                </a:solidFill>
              </a:rPr>
              <a:t> after myopic LASIK</a:t>
            </a:r>
            <a:r>
              <a:rPr lang="en-US" altLang="zh-TW" dirty="0" smtClean="0"/>
              <a:t>.</a:t>
            </a:r>
          </a:p>
          <a:p>
            <a:r>
              <a:rPr lang="en-US" altLang="zh-TW" dirty="0" smtClean="0">
                <a:solidFill>
                  <a:srgbClr val="FF0000"/>
                </a:solidFill>
              </a:rPr>
              <a:t>Haze + regression + BCVA loss</a:t>
            </a:r>
          </a:p>
          <a:p>
            <a:r>
              <a:rPr lang="en-US" altLang="zh-TW" dirty="0" smtClean="0"/>
              <a:t>Other options when </a:t>
            </a:r>
            <a:r>
              <a:rPr lang="en-US" altLang="zh-TW" dirty="0" err="1" smtClean="0"/>
              <a:t>stromal</a:t>
            </a:r>
            <a:r>
              <a:rPr lang="en-US" altLang="zh-TW" dirty="0" smtClean="0"/>
              <a:t> thickness is limited</a:t>
            </a:r>
          </a:p>
          <a:p>
            <a:pPr lvl="1"/>
            <a:r>
              <a:rPr lang="en-US" altLang="zh-TW" dirty="0" smtClean="0"/>
              <a:t>Mini-RK</a:t>
            </a:r>
          </a:p>
          <a:p>
            <a:pPr lvl="1"/>
            <a:r>
              <a:rPr lang="en-US" altLang="zh-TW" dirty="0" err="1" smtClean="0"/>
              <a:t>intracorneal</a:t>
            </a:r>
            <a:r>
              <a:rPr lang="en-US" altLang="zh-TW" dirty="0" smtClean="0"/>
              <a:t> ring segments (INTACS)</a:t>
            </a:r>
            <a:endParaRPr lang="zh-TW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428728" y="1428736"/>
            <a:ext cx="6400800" cy="17526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sz="4300" dirty="0" smtClean="0">
                <a:cs typeface="+mn-cs"/>
              </a:rPr>
              <a:t>(2) LASEK retreatment after LASIK</a:t>
            </a:r>
            <a:endParaRPr lang="zh-TW" altLang="en-US" sz="4300" dirty="0">
              <a:cs typeface="+mn-cs"/>
            </a:endParaRPr>
          </a:p>
        </p:txBody>
      </p:sp>
      <p:sp>
        <p:nvSpPr>
          <p:cNvPr id="24579" name="文字方塊 5"/>
          <p:cNvSpPr txBox="1">
            <a:spLocks noChangeArrowheads="1"/>
          </p:cNvSpPr>
          <p:nvPr/>
        </p:nvSpPr>
        <p:spPr bwMode="auto">
          <a:xfrm>
            <a:off x="1643042" y="3786190"/>
            <a:ext cx="6500813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kumimoji="0" lang="en-US" altLang="zh-TW" sz="2600" dirty="0">
              <a:latin typeface="Gill Sans MT" pitchFamily="34" charset="0"/>
              <a:ea typeface="微軟正黑體"/>
            </a:endParaRPr>
          </a:p>
          <a:p>
            <a:pPr algn="ctr"/>
            <a:r>
              <a:rPr kumimoji="0" lang="en-US" altLang="zh-TW" sz="2600" dirty="0" err="1">
                <a:latin typeface="Gill Sans MT" pitchFamily="34" charset="0"/>
                <a:ea typeface="微軟正黑體"/>
              </a:rPr>
              <a:t>Ayman</a:t>
            </a:r>
            <a:r>
              <a:rPr kumimoji="0" lang="en-US" altLang="zh-TW" sz="2600" dirty="0">
                <a:latin typeface="Gill Sans MT" pitchFamily="34" charset="0"/>
                <a:ea typeface="微軟正黑體"/>
              </a:rPr>
              <a:t> </a:t>
            </a:r>
            <a:r>
              <a:rPr kumimoji="0" lang="en-US" altLang="zh-TW" sz="2600" dirty="0" err="1">
                <a:latin typeface="Gill Sans MT" pitchFamily="34" charset="0"/>
                <a:ea typeface="微軟正黑體"/>
              </a:rPr>
              <a:t>Saeed</a:t>
            </a:r>
            <a:r>
              <a:rPr kumimoji="0" lang="en-US" altLang="zh-TW" sz="2600" dirty="0">
                <a:latin typeface="Gill Sans MT" pitchFamily="34" charset="0"/>
                <a:ea typeface="微軟正黑體"/>
              </a:rPr>
              <a:t>, Michael O’Keefe</a:t>
            </a:r>
          </a:p>
          <a:p>
            <a:pPr algn="ctr"/>
            <a:endParaRPr kumimoji="0" lang="zh-TW" altLang="en-US" sz="2600" dirty="0">
              <a:latin typeface="Gill Sans MT" pitchFamily="34" charset="0"/>
              <a:ea typeface="微軟正黑體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method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25602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22 eyes of 20 patients</a:t>
            </a:r>
          </a:p>
          <a:p>
            <a:r>
              <a:rPr lang="en-US" altLang="zh-TW" dirty="0" smtClean="0"/>
              <a:t>Recruitment criteria:</a:t>
            </a:r>
          </a:p>
          <a:p>
            <a:pPr lvl="1"/>
            <a:r>
              <a:rPr lang="en-US" altLang="zh-TW" dirty="0" smtClean="0">
                <a:solidFill>
                  <a:srgbClr val="FF0000"/>
                </a:solidFill>
              </a:rPr>
              <a:t>many years after initial LASIK</a:t>
            </a:r>
          </a:p>
          <a:p>
            <a:pPr lvl="1"/>
            <a:r>
              <a:rPr lang="en-US" altLang="zh-TW" dirty="0" smtClean="0"/>
              <a:t>k thickness at retreatment </a:t>
            </a:r>
            <a:r>
              <a:rPr lang="en-US" altLang="zh-TW" dirty="0" smtClean="0">
                <a:sym typeface="Symbol"/>
              </a:rPr>
              <a:t></a:t>
            </a:r>
            <a:r>
              <a:rPr lang="en-US" altLang="zh-TW" dirty="0" smtClean="0"/>
              <a:t> 500 </a:t>
            </a:r>
            <a:r>
              <a:rPr lang="en-US" altLang="zh-TW" dirty="0" smtClean="0">
                <a:sym typeface="Symbol"/>
              </a:rPr>
              <a:t></a:t>
            </a:r>
            <a:r>
              <a:rPr lang="en-US" altLang="zh-TW" dirty="0" smtClean="0"/>
              <a:t>m </a:t>
            </a:r>
          </a:p>
          <a:p>
            <a:pPr lvl="1"/>
            <a:r>
              <a:rPr lang="en-US" altLang="zh-TW" dirty="0" smtClean="0">
                <a:solidFill>
                  <a:srgbClr val="FF0000"/>
                </a:solidFill>
              </a:rPr>
              <a:t>residual </a:t>
            </a:r>
            <a:r>
              <a:rPr lang="en-US" altLang="zh-TW" dirty="0" err="1" smtClean="0">
                <a:solidFill>
                  <a:srgbClr val="FF0000"/>
                </a:solidFill>
              </a:rPr>
              <a:t>stromal</a:t>
            </a:r>
            <a:r>
              <a:rPr lang="en-US" altLang="zh-TW" dirty="0" smtClean="0">
                <a:solidFill>
                  <a:srgbClr val="FF0000"/>
                </a:solidFill>
              </a:rPr>
              <a:t> thickness after laser ablation </a:t>
            </a:r>
            <a:r>
              <a:rPr lang="en-US" altLang="zh-TW" dirty="0" smtClean="0">
                <a:solidFill>
                  <a:srgbClr val="FF0000"/>
                </a:solidFill>
                <a:sym typeface="Symbol"/>
              </a:rPr>
              <a:t></a:t>
            </a:r>
            <a:r>
              <a:rPr lang="en-US" altLang="zh-TW" dirty="0" smtClean="0">
                <a:solidFill>
                  <a:srgbClr val="FF0000"/>
                </a:solidFill>
              </a:rPr>
              <a:t> 250 </a:t>
            </a:r>
            <a:r>
              <a:rPr lang="en-US" altLang="zh-TW" dirty="0" smtClean="0">
                <a:solidFill>
                  <a:srgbClr val="FF0000"/>
                </a:solidFill>
                <a:sym typeface="Symbol"/>
              </a:rPr>
              <a:t></a:t>
            </a:r>
            <a:r>
              <a:rPr lang="en-US" altLang="zh-TW" dirty="0" smtClean="0">
                <a:solidFill>
                  <a:srgbClr val="FF0000"/>
                </a:solidFill>
              </a:rPr>
              <a:t>m </a:t>
            </a:r>
          </a:p>
          <a:p>
            <a:pPr lvl="1"/>
            <a:r>
              <a:rPr lang="en-US" altLang="zh-TW" dirty="0" smtClean="0"/>
              <a:t>Not eventful in the initial LASIK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method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26626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Initial LASIK:</a:t>
            </a:r>
          </a:p>
          <a:p>
            <a:pPr lvl="1"/>
            <a:r>
              <a:rPr lang="en-US" altLang="zh-TW" dirty="0" smtClean="0"/>
              <a:t>same experienced surgeon</a:t>
            </a:r>
          </a:p>
          <a:p>
            <a:pPr lvl="1"/>
            <a:r>
              <a:rPr lang="en-US" altLang="zh-TW" dirty="0" err="1" smtClean="0">
                <a:solidFill>
                  <a:srgbClr val="FF0000"/>
                </a:solidFill>
              </a:rPr>
              <a:t>Hansatome</a:t>
            </a:r>
            <a:r>
              <a:rPr lang="en-US" altLang="zh-TW" dirty="0" smtClean="0">
                <a:solidFill>
                  <a:srgbClr val="FF0000"/>
                </a:solidFill>
              </a:rPr>
              <a:t> </a:t>
            </a:r>
            <a:r>
              <a:rPr lang="en-US" altLang="zh-TW" dirty="0" err="1" smtClean="0">
                <a:solidFill>
                  <a:srgbClr val="FF0000"/>
                </a:solidFill>
              </a:rPr>
              <a:t>microkeratome</a:t>
            </a:r>
            <a:r>
              <a:rPr lang="en-US" altLang="zh-TW" dirty="0" smtClean="0"/>
              <a:t>(</a:t>
            </a:r>
            <a:r>
              <a:rPr lang="en-US" altLang="zh-TW" dirty="0" smtClean="0">
                <a:sym typeface="Symbol"/>
              </a:rPr>
              <a:t>flap thickness: 160m)</a:t>
            </a:r>
            <a:endParaRPr lang="en-US" altLang="zh-TW" dirty="0" smtClean="0"/>
          </a:p>
          <a:p>
            <a:pPr lvl="1"/>
            <a:r>
              <a:rPr lang="de-DE" altLang="zh-TW" dirty="0" smtClean="0">
                <a:solidFill>
                  <a:srgbClr val="FF0000"/>
                </a:solidFill>
              </a:rPr>
              <a:t>Bausch &amp; Lomb 217 C excimer laser</a:t>
            </a:r>
          </a:p>
          <a:p>
            <a:pPr lvl="1"/>
            <a:r>
              <a:rPr lang="en-US" altLang="zh-TW" dirty="0" smtClean="0"/>
              <a:t>optical zone 6.02 </a:t>
            </a:r>
            <a:r>
              <a:rPr lang="en-US" altLang="zh-TW" dirty="0" smtClean="0">
                <a:sym typeface="Symbol"/>
              </a:rPr>
              <a:t> 0.5 </a:t>
            </a:r>
            <a:r>
              <a:rPr lang="en-US" altLang="zh-TW" dirty="0" smtClean="0"/>
              <a:t>mm </a:t>
            </a:r>
            <a:endParaRPr lang="de-DE" altLang="zh-TW" dirty="0" smtClean="0"/>
          </a:p>
          <a:p>
            <a:r>
              <a:rPr lang="de-DE" altLang="zh-TW" dirty="0" smtClean="0"/>
              <a:t>LASEK:</a:t>
            </a:r>
          </a:p>
          <a:p>
            <a:pPr lvl="1"/>
            <a:r>
              <a:rPr lang="en-US" altLang="zh-TW" dirty="0" smtClean="0"/>
              <a:t>optical zone 6.64 </a:t>
            </a:r>
            <a:r>
              <a:rPr lang="en-US" altLang="zh-TW" dirty="0" smtClean="0">
                <a:sym typeface="Symbol"/>
              </a:rPr>
              <a:t> 0.32 </a:t>
            </a:r>
            <a:r>
              <a:rPr lang="en-US" altLang="zh-TW" dirty="0" smtClean="0"/>
              <a:t>mm</a:t>
            </a:r>
          </a:p>
          <a:p>
            <a:pPr lvl="1"/>
            <a:r>
              <a:rPr lang="en-US" altLang="zh-TW" dirty="0" smtClean="0"/>
              <a:t>No MMC </a:t>
            </a:r>
            <a:endParaRPr lang="de-DE" altLang="zh-TW" dirty="0" smtClean="0"/>
          </a:p>
          <a:p>
            <a:pPr lvl="1"/>
            <a:endParaRPr lang="de-DE" altLang="zh-TW" dirty="0" smtClean="0"/>
          </a:p>
          <a:p>
            <a:endParaRPr lang="en-US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071563"/>
            <a:ext cx="9161463" cy="3790950"/>
          </a:xfrm>
        </p:spPr>
      </p:pic>
      <p:sp>
        <p:nvSpPr>
          <p:cNvPr id="28674" name="文字方塊 4"/>
          <p:cNvSpPr txBox="1">
            <a:spLocks noChangeArrowheads="1"/>
          </p:cNvSpPr>
          <p:nvPr/>
        </p:nvSpPr>
        <p:spPr bwMode="auto">
          <a:xfrm>
            <a:off x="0" y="5214951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zh-TW" sz="2000" dirty="0"/>
              <a:t>*mean time between the initial LASIK &amp; LASEK enhancement : 56 </a:t>
            </a:r>
            <a:r>
              <a:rPr kumimoji="0" lang="en-US" altLang="zh-TW" sz="2000" dirty="0">
                <a:sym typeface="Symbol"/>
              </a:rPr>
              <a:t></a:t>
            </a:r>
            <a:r>
              <a:rPr kumimoji="0" lang="en-US" altLang="zh-TW" sz="2000" dirty="0"/>
              <a:t> 24.3 mo</a:t>
            </a:r>
          </a:p>
          <a:p>
            <a:r>
              <a:rPr kumimoji="0" lang="en-US" altLang="zh-TW" sz="2000" dirty="0"/>
              <a:t>*mean f/u after retreatment: 6.68 </a:t>
            </a:r>
            <a:r>
              <a:rPr kumimoji="0" lang="en-US" altLang="zh-TW" sz="2000" dirty="0">
                <a:sym typeface="Symbol"/>
              </a:rPr>
              <a:t></a:t>
            </a:r>
            <a:r>
              <a:rPr kumimoji="0" lang="en-US" altLang="zh-TW" sz="2000" dirty="0"/>
              <a:t> 6.47 mo</a:t>
            </a:r>
            <a:endParaRPr kumimoji="0" lang="en-US" altLang="zh-TW" sz="2000" dirty="0">
              <a:latin typeface="Gill Sans MT" pitchFamily="34" charset="0"/>
              <a:ea typeface="微軟正黑體"/>
            </a:endParaRPr>
          </a:p>
          <a:p>
            <a:r>
              <a:rPr kumimoji="0" lang="en-US" altLang="zh-TW" sz="2000" dirty="0">
                <a:latin typeface="Arial Unicode MS" pitchFamily="34" charset="-120"/>
                <a:ea typeface="Arial Unicode MS" pitchFamily="34" charset="-120"/>
                <a:cs typeface="Arial Unicode MS" pitchFamily="34" charset="-120"/>
              </a:rPr>
              <a:t>*no statistically significant difference in the mean SE 1 week after LASEK &amp; at the final visit </a:t>
            </a:r>
            <a:endParaRPr kumimoji="0" lang="zh-TW" altLang="en-US" sz="2000" dirty="0">
              <a:latin typeface="Arial Unicode MS" pitchFamily="34" charset="-120"/>
              <a:ea typeface="Arial Unicode MS" pitchFamily="34" charset="-120"/>
              <a:cs typeface="Arial Unicode MS" pitchFamily="34" charset="-120"/>
            </a:endParaRPr>
          </a:p>
        </p:txBody>
      </p:sp>
      <p:sp>
        <p:nvSpPr>
          <p:cNvPr id="28676" name="Oval 4"/>
          <p:cNvSpPr>
            <a:spLocks noChangeArrowheads="1"/>
          </p:cNvSpPr>
          <p:nvPr/>
        </p:nvSpPr>
        <p:spPr bwMode="auto">
          <a:xfrm>
            <a:off x="1692275" y="1916113"/>
            <a:ext cx="863600" cy="217487"/>
          </a:xfrm>
          <a:prstGeom prst="ellipse">
            <a:avLst/>
          </a:prstGeom>
          <a:noFill/>
          <a:ln w="38100">
            <a:solidFill>
              <a:srgbClr val="CC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TW" altLang="en-US">
              <a:solidFill>
                <a:srgbClr val="CC3300"/>
              </a:solidFill>
            </a:endParaRP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1835150" y="333375"/>
            <a:ext cx="54737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en-US" altLang="zh-TW" sz="3200">
                <a:solidFill>
                  <a:srgbClr val="57231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result</a:t>
            </a:r>
            <a:endParaRPr kumimoji="0" lang="zh-TW" altLang="en-US" sz="3200">
              <a:solidFill>
                <a:srgbClr val="572314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678" name="Oval 6"/>
          <p:cNvSpPr>
            <a:spLocks noChangeArrowheads="1"/>
          </p:cNvSpPr>
          <p:nvPr/>
        </p:nvSpPr>
        <p:spPr bwMode="auto">
          <a:xfrm>
            <a:off x="8101013" y="1844675"/>
            <a:ext cx="863600" cy="288925"/>
          </a:xfrm>
          <a:prstGeom prst="ellipse">
            <a:avLst/>
          </a:prstGeom>
          <a:noFill/>
          <a:ln w="38100">
            <a:solidFill>
              <a:srgbClr val="CC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TW" altLang="en-US">
              <a:solidFill>
                <a:srgbClr val="CC3300"/>
              </a:solidFill>
            </a:endParaRPr>
          </a:p>
        </p:txBody>
      </p:sp>
      <p:sp>
        <p:nvSpPr>
          <p:cNvPr id="28679" name="Oval 7"/>
          <p:cNvSpPr>
            <a:spLocks noChangeArrowheads="1"/>
          </p:cNvSpPr>
          <p:nvPr/>
        </p:nvSpPr>
        <p:spPr bwMode="auto">
          <a:xfrm>
            <a:off x="4787900" y="1844675"/>
            <a:ext cx="1008063" cy="288925"/>
          </a:xfrm>
          <a:prstGeom prst="ellipse">
            <a:avLst/>
          </a:prstGeom>
          <a:noFill/>
          <a:ln w="38100">
            <a:solidFill>
              <a:srgbClr val="CC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TW" altLang="en-US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內容版面配置區 2"/>
          <p:cNvSpPr>
            <a:spLocks noGrp="1"/>
          </p:cNvSpPr>
          <p:nvPr>
            <p:ph idx="1"/>
          </p:nvPr>
        </p:nvSpPr>
        <p:spPr>
          <a:xfrm>
            <a:off x="285720" y="5357826"/>
            <a:ext cx="8640793" cy="1319199"/>
          </a:xfrm>
        </p:spPr>
        <p:txBody>
          <a:bodyPr>
            <a:normAutofit fontScale="92500"/>
          </a:bodyPr>
          <a:lstStyle/>
          <a:p>
            <a:r>
              <a:rPr lang="en-US" altLang="zh-TW" sz="2200" dirty="0" smtClean="0"/>
              <a:t>At the final f/u, 95%: UCVA </a:t>
            </a:r>
            <a:r>
              <a:rPr lang="en-US" altLang="zh-TW" sz="2200" dirty="0" smtClean="0">
                <a:sym typeface="Symbol"/>
              </a:rPr>
              <a:t></a:t>
            </a:r>
            <a:r>
              <a:rPr lang="en-US" altLang="zh-TW" sz="2200" dirty="0" smtClean="0"/>
              <a:t> 20/40</a:t>
            </a:r>
          </a:p>
          <a:p>
            <a:r>
              <a:rPr lang="en-US" altLang="zh-TW" sz="2200" dirty="0" smtClean="0"/>
              <a:t>77%: mean SE </a:t>
            </a:r>
            <a:r>
              <a:rPr lang="en-US" altLang="zh-TW" sz="2200" dirty="0" smtClean="0">
                <a:sym typeface="Symbol"/>
              </a:rPr>
              <a:t> </a:t>
            </a:r>
            <a:r>
              <a:rPr lang="en-US" altLang="zh-TW" sz="2200" dirty="0" smtClean="0"/>
              <a:t>1.00 D</a:t>
            </a:r>
          </a:p>
          <a:p>
            <a:r>
              <a:rPr lang="en-US" altLang="zh-TW" sz="2200" dirty="0" smtClean="0"/>
              <a:t>comparable to results of LASIK retreatment by </a:t>
            </a:r>
            <a:r>
              <a:rPr lang="en-US" altLang="zh-TW" sz="2200" dirty="0" err="1" smtClean="0"/>
              <a:t>Saeed</a:t>
            </a:r>
            <a:r>
              <a:rPr lang="en-US" altLang="zh-TW" sz="2200" dirty="0" smtClean="0"/>
              <a:t> et al. &amp; </a:t>
            </a:r>
            <a:r>
              <a:rPr lang="en-US" altLang="zh-TW" sz="2200" dirty="0" err="1" smtClean="0"/>
              <a:t>Netto</a:t>
            </a:r>
            <a:r>
              <a:rPr lang="en-US" altLang="zh-TW" sz="2200" dirty="0" smtClean="0"/>
              <a:t> et al.</a:t>
            </a:r>
            <a:endParaRPr lang="zh-TW" altLang="en-US" sz="2200" dirty="0" smtClean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52"/>
            <a:ext cx="8358188" cy="517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橢圓 5"/>
          <p:cNvSpPr/>
          <p:nvPr/>
        </p:nvSpPr>
        <p:spPr>
          <a:xfrm>
            <a:off x="7358063" y="2214563"/>
            <a:ext cx="857250" cy="42862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7" name="橢圓 6"/>
          <p:cNvSpPr/>
          <p:nvPr/>
        </p:nvSpPr>
        <p:spPr>
          <a:xfrm>
            <a:off x="7429500" y="3000375"/>
            <a:ext cx="714375" cy="42862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LASEK &amp; PRK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65760" indent="-283464" fontAlgn="auto">
              <a:spcAft>
                <a:spcPts val="0"/>
              </a:spcAft>
              <a:buFont typeface="Wingdings" pitchFamily="2" charset="2"/>
              <a:buChar char="l"/>
              <a:defRPr/>
            </a:pPr>
            <a:r>
              <a:rPr lang="en-US" altLang="zh-TW" dirty="0" smtClean="0">
                <a:cs typeface="+mn-cs"/>
              </a:rPr>
              <a:t>no consensus on whether LASEK is superior to PRK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Lee et al.: </a:t>
            </a: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LASEK: </a:t>
            </a:r>
            <a:r>
              <a:rPr lang="en-US" altLang="zh-TW" dirty="0" smtClean="0">
                <a:solidFill>
                  <a:srgbClr val="FF0000"/>
                </a:solidFill>
                <a:cs typeface="+mn-cs"/>
                <a:sym typeface="Symbol"/>
              </a:rPr>
              <a:t></a:t>
            </a: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 pain </a:t>
            </a:r>
            <a:r>
              <a:rPr lang="en-US" altLang="zh-TW" dirty="0" smtClean="0">
                <a:solidFill>
                  <a:srgbClr val="FF0000"/>
                </a:solidFill>
                <a:cs typeface="+mn-cs"/>
                <a:sym typeface="Symbol"/>
              </a:rPr>
              <a:t> </a:t>
            </a: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haze than PRK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err="1" smtClean="0">
                <a:cs typeface="+mn-cs"/>
              </a:rPr>
              <a:t>Pirouzian</a:t>
            </a:r>
            <a:r>
              <a:rPr lang="en-US" altLang="zh-TW" dirty="0" smtClean="0">
                <a:cs typeface="+mn-cs"/>
              </a:rPr>
              <a:t> et al.: no difference in </a:t>
            </a:r>
            <a:r>
              <a:rPr lang="en-US" altLang="zh-TW" dirty="0" err="1" smtClean="0">
                <a:cs typeface="+mn-cs"/>
              </a:rPr>
              <a:t>postop</a:t>
            </a:r>
            <a:r>
              <a:rPr lang="en-US" altLang="zh-TW" dirty="0" smtClean="0">
                <a:cs typeface="+mn-cs"/>
              </a:rPr>
              <a:t> pain or UCVA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Lab studies: </a:t>
            </a: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preserved epithelial layer in LASEK may act as a natural CL barrier against inflammatory mediators</a:t>
            </a:r>
            <a:r>
              <a:rPr lang="en-US" altLang="zh-TW" dirty="0" smtClean="0">
                <a:solidFill>
                  <a:srgbClr val="FF0000"/>
                </a:solidFill>
                <a:cs typeface="+mn-cs"/>
                <a:sym typeface="Symbol"/>
              </a:rPr>
              <a:t></a:t>
            </a:r>
            <a:r>
              <a:rPr lang="en-US" altLang="zh-TW" dirty="0" err="1" smtClean="0">
                <a:solidFill>
                  <a:srgbClr val="FF0000"/>
                </a:solidFill>
                <a:cs typeface="+mn-cs"/>
              </a:rPr>
              <a:t>keratocyte</a:t>
            </a: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 activation &amp; haze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zh-TW" altLang="en-US" dirty="0">
              <a:solidFill>
                <a:srgbClr val="FF0000"/>
              </a:solidFill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 smtClean="0">
                <a:solidFill>
                  <a:schemeClr val="accent1"/>
                </a:solidFill>
              </a:rPr>
              <a:t>Enhancement by lifting flaps</a:t>
            </a:r>
            <a:endParaRPr lang="zh-TW" altLang="en-US" dirty="0">
              <a:solidFill>
                <a:schemeClr val="accent1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err="1" smtClean="0"/>
              <a:t>Rana</a:t>
            </a:r>
            <a:r>
              <a:rPr lang="en-US" altLang="zh-TW" dirty="0" smtClean="0"/>
              <a:t> et al.: </a:t>
            </a:r>
            <a:r>
              <a:rPr lang="en-US" altLang="zh-TW" dirty="0" smtClean="0">
                <a:solidFill>
                  <a:srgbClr val="FF0000"/>
                </a:solidFill>
              </a:rPr>
              <a:t>LASIK enhancement by </a:t>
            </a:r>
            <a:r>
              <a:rPr lang="en-US" altLang="zh-TW" dirty="0" err="1" smtClean="0">
                <a:solidFill>
                  <a:srgbClr val="FF0000"/>
                </a:solidFill>
              </a:rPr>
              <a:t>relifting</a:t>
            </a:r>
            <a:r>
              <a:rPr lang="en-US" altLang="zh-TW" dirty="0" smtClean="0">
                <a:solidFill>
                  <a:srgbClr val="FF0000"/>
                </a:solidFill>
              </a:rPr>
              <a:t> flaps </a:t>
            </a:r>
            <a:r>
              <a:rPr lang="en-US" altLang="zh-TW" dirty="0" smtClean="0">
                <a:sym typeface="Symbol"/>
              </a:rPr>
              <a:t></a:t>
            </a:r>
            <a:r>
              <a:rPr lang="en-US" altLang="zh-TW" dirty="0" smtClean="0"/>
              <a:t> </a:t>
            </a:r>
            <a:r>
              <a:rPr lang="en-US" altLang="zh-TW" dirty="0" smtClean="0">
                <a:sym typeface="Symbol"/>
              </a:rPr>
              <a:t></a:t>
            </a:r>
            <a:r>
              <a:rPr lang="en-US" altLang="zh-TW" dirty="0" smtClean="0"/>
              <a:t>posterior k elevation </a:t>
            </a:r>
            <a:r>
              <a:rPr lang="en-US" altLang="zh-TW" dirty="0" smtClean="0">
                <a:sym typeface="Symbol"/>
              </a:rPr>
              <a:t></a:t>
            </a:r>
            <a:r>
              <a:rPr lang="en-US" altLang="zh-TW" dirty="0" smtClean="0">
                <a:solidFill>
                  <a:srgbClr val="FF0000"/>
                </a:solidFill>
              </a:rPr>
              <a:t>disturb the biomechanics</a:t>
            </a:r>
          </a:p>
          <a:p>
            <a:r>
              <a:rPr lang="en-US" altLang="zh-TW" dirty="0" smtClean="0"/>
              <a:t>In the same IOP: a thinner and </a:t>
            </a:r>
            <a:r>
              <a:rPr lang="en-US" altLang="zh-TW" dirty="0" err="1" smtClean="0"/>
              <a:t>reablated</a:t>
            </a:r>
            <a:r>
              <a:rPr lang="en-US" altLang="zh-TW" dirty="0" smtClean="0"/>
              <a:t> k  results in </a:t>
            </a:r>
            <a:r>
              <a:rPr lang="en-US" altLang="zh-TW" dirty="0" smtClean="0">
                <a:sym typeface="Symbol"/>
              </a:rPr>
              <a:t> </a:t>
            </a:r>
            <a:r>
              <a:rPr lang="en-US" altLang="zh-TW" dirty="0" smtClean="0"/>
              <a:t>posterior K elevation</a:t>
            </a:r>
          </a:p>
          <a:p>
            <a:r>
              <a:rPr lang="en-US" altLang="zh-TW" dirty="0" smtClean="0">
                <a:solidFill>
                  <a:srgbClr val="FF0000"/>
                </a:solidFill>
              </a:rPr>
              <a:t>In estimated very thin (&lt; 250 ~ 300 </a:t>
            </a:r>
            <a:r>
              <a:rPr lang="en-US" altLang="zh-TW" dirty="0" smtClean="0">
                <a:solidFill>
                  <a:srgbClr val="FF0000"/>
                </a:solidFill>
                <a:sym typeface="Symbol"/>
              </a:rPr>
              <a:t></a:t>
            </a:r>
            <a:r>
              <a:rPr lang="en-US" altLang="zh-TW" dirty="0" smtClean="0">
                <a:solidFill>
                  <a:srgbClr val="FF0000"/>
                </a:solidFill>
              </a:rPr>
              <a:t>m) residual k, it is wise to use surface ablation instead of </a:t>
            </a:r>
            <a:r>
              <a:rPr lang="en-US" altLang="zh-TW" dirty="0" err="1" smtClean="0">
                <a:solidFill>
                  <a:srgbClr val="FF0000"/>
                </a:solidFill>
              </a:rPr>
              <a:t>relifting</a:t>
            </a:r>
            <a:r>
              <a:rPr lang="en-US" altLang="zh-TW" dirty="0" smtClean="0">
                <a:solidFill>
                  <a:srgbClr val="FF0000"/>
                </a:solidFill>
              </a:rPr>
              <a:t> the flap</a:t>
            </a:r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discussion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32770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in this study, mean time between the initial LASIK &amp; LASEK enhancement : 56 </a:t>
            </a:r>
            <a:r>
              <a:rPr lang="en-US" altLang="zh-TW" dirty="0" smtClean="0">
                <a:sym typeface="Symbol"/>
              </a:rPr>
              <a:t></a:t>
            </a:r>
            <a:r>
              <a:rPr lang="en-US" altLang="zh-TW" dirty="0" smtClean="0"/>
              <a:t> 24.3 mo</a:t>
            </a:r>
          </a:p>
          <a:p>
            <a:r>
              <a:rPr lang="en-US" altLang="zh-TW" dirty="0" smtClean="0"/>
              <a:t>To </a:t>
            </a:r>
            <a:r>
              <a:rPr lang="en-US" altLang="zh-TW" dirty="0" err="1" smtClean="0"/>
              <a:t>relift</a:t>
            </a:r>
            <a:r>
              <a:rPr lang="en-US" altLang="zh-TW" dirty="0" smtClean="0"/>
              <a:t> flaps so many years after the initial LASIK is difficult and may result in flap tears or buttonholes</a:t>
            </a:r>
          </a:p>
          <a:p>
            <a:r>
              <a:rPr lang="en-US" altLang="zh-TW" dirty="0" smtClean="0"/>
              <a:t>LASEK enhancement:  safer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LASIK</a:t>
            </a:r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990600" lvl="1" indent="-533400"/>
            <a:r>
              <a:rPr lang="zh-CN" altLang="en-US" dirty="0"/>
              <a:t>跟踪更方便</a:t>
            </a:r>
            <a:r>
              <a:rPr lang="zh-TW" altLang="en-US" dirty="0"/>
              <a:t> </a:t>
            </a:r>
            <a:r>
              <a:rPr lang="en-US" altLang="zh-TW" dirty="0"/>
              <a:t>(</a:t>
            </a:r>
            <a:r>
              <a:rPr lang="zh-CN" altLang="en-US" dirty="0"/>
              <a:t>周末接到白天疼痛的电话较少</a:t>
            </a:r>
            <a:r>
              <a:rPr lang="en-US" altLang="zh-TW" dirty="0"/>
              <a:t>)</a:t>
            </a:r>
          </a:p>
          <a:p>
            <a:pPr marL="990600" lvl="1" indent="-533400"/>
            <a:r>
              <a:rPr lang="en-US" altLang="zh-TW" dirty="0"/>
              <a:t>VA </a:t>
            </a:r>
            <a:r>
              <a:rPr lang="zh-CN" altLang="en-US" dirty="0"/>
              <a:t>结果良好</a:t>
            </a:r>
          </a:p>
          <a:p>
            <a:pPr marL="990600" lvl="1" indent="-533400"/>
            <a:r>
              <a:rPr lang="zh-CN" altLang="en-US" dirty="0">
                <a:solidFill>
                  <a:srgbClr val="FF0000"/>
                </a:solidFill>
              </a:rPr>
              <a:t>再治疗容易</a:t>
            </a:r>
          </a:p>
          <a:p>
            <a:pPr marL="990600" lvl="1" indent="-533400"/>
            <a:r>
              <a:rPr lang="zh-CN" altLang="en-US" dirty="0">
                <a:solidFill>
                  <a:srgbClr val="FF0000"/>
                </a:solidFill>
              </a:rPr>
              <a:t>没有</a:t>
            </a:r>
            <a:r>
              <a:rPr lang="zh-TW" altLang="en-US" dirty="0">
                <a:solidFill>
                  <a:srgbClr val="FF0000"/>
                </a:solidFill>
              </a:rPr>
              <a:t>混浊</a:t>
            </a:r>
            <a:r>
              <a:rPr lang="en-US" altLang="zh-TW" dirty="0">
                <a:solidFill>
                  <a:srgbClr val="FF0000"/>
                </a:solidFill>
              </a:rPr>
              <a:t>, </a:t>
            </a:r>
            <a:r>
              <a:rPr lang="zh-CN" altLang="en-US" dirty="0">
                <a:solidFill>
                  <a:srgbClr val="FF0000"/>
                </a:solidFill>
              </a:rPr>
              <a:t>不需要丝裂霉素</a:t>
            </a:r>
            <a:endParaRPr lang="en-US" altLang="zh-CN" dirty="0">
              <a:solidFill>
                <a:srgbClr val="FF0000"/>
              </a:solidFill>
            </a:endParaRPr>
          </a:p>
          <a:p>
            <a:pPr marL="990600" lvl="1" indent="-533400"/>
            <a:r>
              <a:rPr lang="zh-CN" altLang="en-US" dirty="0"/>
              <a:t>上皮没有再生</a:t>
            </a:r>
            <a:r>
              <a:rPr lang="zh-TW" altLang="en-US" dirty="0"/>
              <a:t> </a:t>
            </a:r>
            <a:r>
              <a:rPr lang="en-US" altLang="zh-TW" dirty="0"/>
              <a:t>(</a:t>
            </a:r>
            <a:r>
              <a:rPr lang="zh-CN" altLang="en-US" dirty="0"/>
              <a:t>一般情况下</a:t>
            </a:r>
            <a:r>
              <a:rPr lang="en-US" altLang="zh-TW" dirty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 smtClean="0">
                <a:solidFill>
                  <a:schemeClr val="accent1"/>
                </a:solidFill>
              </a:rPr>
              <a:t>conclusion</a:t>
            </a:r>
            <a:endParaRPr lang="zh-TW" altLang="en-US" dirty="0">
              <a:solidFill>
                <a:schemeClr val="accent1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this study confirms the safety of LASEK as a retreatment after LASIK when </a:t>
            </a:r>
          </a:p>
          <a:p>
            <a:pPr lvl="1"/>
            <a:r>
              <a:rPr lang="en-US" altLang="zh-TW" dirty="0" smtClean="0">
                <a:solidFill>
                  <a:srgbClr val="FF0000"/>
                </a:solidFill>
              </a:rPr>
              <a:t>insufficient RSB </a:t>
            </a:r>
          </a:p>
          <a:p>
            <a:pPr lvl="1"/>
            <a:r>
              <a:rPr lang="en-US" altLang="zh-TW" dirty="0" smtClean="0"/>
              <a:t>many years after the initial LASIK</a:t>
            </a:r>
          </a:p>
          <a:p>
            <a:pPr lvl="1"/>
            <a:r>
              <a:rPr lang="en-US" altLang="zh-TW" dirty="0" err="1" smtClean="0">
                <a:solidFill>
                  <a:srgbClr val="FF0000"/>
                </a:solidFill>
              </a:rPr>
              <a:t>relifting</a:t>
            </a:r>
            <a:r>
              <a:rPr lang="en-US" altLang="zh-TW" dirty="0" smtClean="0">
                <a:solidFill>
                  <a:srgbClr val="FF0000"/>
                </a:solidFill>
              </a:rPr>
              <a:t> the original flap is expected to be problematic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0" y="1849438"/>
            <a:ext cx="9144000" cy="17526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sz="4600" dirty="0" smtClean="0">
                <a:cs typeface="+mn-cs"/>
              </a:rPr>
              <a:t>(3) LASIK Enhancements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sz="4000" i="1" dirty="0" smtClean="0">
                <a:cs typeface="+mn-cs"/>
              </a:rPr>
              <a:t>A Comparison of Lifting to </a:t>
            </a:r>
            <a:r>
              <a:rPr lang="en-US" altLang="zh-TW" sz="4000" i="1" dirty="0" err="1" smtClean="0">
                <a:cs typeface="+mn-cs"/>
              </a:rPr>
              <a:t>Recutting</a:t>
            </a:r>
            <a:r>
              <a:rPr lang="en-US" altLang="zh-TW" sz="4000" i="1" dirty="0" smtClean="0">
                <a:cs typeface="+mn-cs"/>
              </a:rPr>
              <a:t> the Flap</a:t>
            </a:r>
            <a:endParaRPr lang="zh-TW" altLang="en-US" sz="4000" dirty="0">
              <a:cs typeface="+mn-cs"/>
            </a:endParaRPr>
          </a:p>
        </p:txBody>
      </p:sp>
      <p:sp>
        <p:nvSpPr>
          <p:cNvPr id="34818" name="矩形 6"/>
          <p:cNvSpPr>
            <a:spLocks noChangeArrowheads="1"/>
          </p:cNvSpPr>
          <p:nvPr/>
        </p:nvSpPr>
        <p:spPr bwMode="auto">
          <a:xfrm>
            <a:off x="1643063" y="4071938"/>
            <a:ext cx="614362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en-US" altLang="zh-TW" sz="2600" i="1" dirty="0">
                <a:latin typeface="Gill Sans MT" pitchFamily="34" charset="0"/>
                <a:ea typeface="微軟正黑體"/>
              </a:rPr>
              <a:t>Elizabeth A. Davis, Richard L. Lindstrom</a:t>
            </a:r>
          </a:p>
          <a:p>
            <a:pPr algn="ctr"/>
            <a:r>
              <a:rPr kumimoji="0" lang="zh-TW" altLang="en-US" sz="2600" i="1" dirty="0" smtClean="0">
                <a:latin typeface="Gill Sans MT" pitchFamily="34" charset="0"/>
                <a:ea typeface="微軟正黑體"/>
              </a:rPr>
              <a:t> </a:t>
            </a:r>
            <a:endParaRPr kumimoji="0" lang="en-US" altLang="zh-TW" sz="2600" i="1" dirty="0">
              <a:latin typeface="Gill Sans MT" pitchFamily="34" charset="0"/>
              <a:ea typeface="微軟正黑體"/>
            </a:endParaRPr>
          </a:p>
          <a:p>
            <a:r>
              <a:rPr kumimoji="0" lang="zh-TW" altLang="en-US" i="1" dirty="0">
                <a:latin typeface="Gill Sans MT" pitchFamily="34" charset="0"/>
                <a:ea typeface="微軟正黑體"/>
              </a:rPr>
              <a:t>  </a:t>
            </a:r>
            <a:endParaRPr kumimoji="0" lang="zh-TW" altLang="en-US" dirty="0">
              <a:latin typeface="Gill Sans MT" pitchFamily="34" charset="0"/>
              <a:ea typeface="微軟正黑體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method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35842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212 eyes/152 patients: myopic enhancement after primary myopic LASIK </a:t>
            </a:r>
          </a:p>
          <a:p>
            <a:r>
              <a:rPr lang="en-US" altLang="zh-TW" dirty="0" smtClean="0"/>
              <a:t>a single surgical center, </a:t>
            </a:r>
            <a:r>
              <a:rPr lang="en-US" altLang="zh-TW" dirty="0" smtClean="0">
                <a:sym typeface="Symbol"/>
              </a:rPr>
              <a:t></a:t>
            </a:r>
            <a:r>
              <a:rPr lang="en-US" altLang="zh-TW" dirty="0" smtClean="0"/>
              <a:t> 1- mo f/u</a:t>
            </a:r>
          </a:p>
          <a:p>
            <a:r>
              <a:rPr lang="en-US" altLang="zh-TW" dirty="0" smtClean="0"/>
              <a:t>164 eyes </a:t>
            </a:r>
            <a:r>
              <a:rPr lang="en-US" altLang="zh-TW" dirty="0" smtClean="0">
                <a:solidFill>
                  <a:srgbClr val="FF0000"/>
                </a:solidFill>
              </a:rPr>
              <a:t>(77.4%): </a:t>
            </a:r>
            <a:r>
              <a:rPr lang="en-US" altLang="zh-TW" dirty="0" err="1" smtClean="0">
                <a:solidFill>
                  <a:srgbClr val="FF0000"/>
                </a:solidFill>
              </a:rPr>
              <a:t>relifting</a:t>
            </a:r>
            <a:endParaRPr lang="en-US" altLang="zh-TW" dirty="0" smtClean="0">
              <a:solidFill>
                <a:srgbClr val="FF0000"/>
              </a:solidFill>
            </a:endParaRPr>
          </a:p>
          <a:p>
            <a:r>
              <a:rPr lang="en-US" altLang="zh-TW" dirty="0" smtClean="0"/>
              <a:t>48 eyes </a:t>
            </a:r>
            <a:r>
              <a:rPr lang="en-US" altLang="zh-TW" dirty="0" smtClean="0">
                <a:solidFill>
                  <a:srgbClr val="FF0000"/>
                </a:solidFill>
              </a:rPr>
              <a:t>(22.6%) </a:t>
            </a:r>
            <a:r>
              <a:rPr lang="en-US" altLang="zh-TW" dirty="0" err="1" smtClean="0">
                <a:solidFill>
                  <a:srgbClr val="FF0000"/>
                </a:solidFill>
              </a:rPr>
              <a:t>recutting</a:t>
            </a:r>
            <a:r>
              <a:rPr lang="en-US" altLang="zh-TW" dirty="0" smtClean="0">
                <a:solidFill>
                  <a:srgbClr val="FF0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Surgical procedures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primary LASIK: 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Automated Corneal Shaper or </a:t>
            </a:r>
            <a:r>
              <a:rPr lang="en-US" altLang="zh-TW" dirty="0" err="1" smtClean="0">
                <a:cs typeface="+mn-cs"/>
              </a:rPr>
              <a:t>Hansatome</a:t>
            </a:r>
            <a:r>
              <a:rPr lang="en-US" altLang="zh-TW" dirty="0" smtClean="0">
                <a:cs typeface="+mn-cs"/>
              </a:rPr>
              <a:t> </a:t>
            </a:r>
            <a:r>
              <a:rPr lang="en-US" altLang="zh-TW" dirty="0" err="1" smtClean="0">
                <a:cs typeface="+mn-cs"/>
              </a:rPr>
              <a:t>microkeratome</a:t>
            </a:r>
            <a:endParaRPr lang="en-US" altLang="zh-TW" dirty="0" smtClean="0">
              <a:cs typeface="+mn-cs"/>
            </a:endParaRP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VISX </a:t>
            </a:r>
            <a:r>
              <a:rPr lang="en-US" altLang="zh-TW" dirty="0" err="1" smtClean="0">
                <a:cs typeface="+mn-cs"/>
              </a:rPr>
              <a:t>excimer</a:t>
            </a:r>
            <a:r>
              <a:rPr lang="en-US" altLang="zh-TW" dirty="0" smtClean="0">
                <a:cs typeface="+mn-cs"/>
              </a:rPr>
              <a:t> laser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flap thickness: 160 or 180 </a:t>
            </a:r>
            <a:r>
              <a:rPr lang="en-US" altLang="zh-TW" dirty="0" smtClean="0">
                <a:cs typeface="+mn-cs"/>
                <a:sym typeface="Symbol"/>
              </a:rPr>
              <a:t></a:t>
            </a:r>
            <a:r>
              <a:rPr lang="en-US" altLang="zh-TW" dirty="0" smtClean="0">
                <a:cs typeface="+mn-cs"/>
              </a:rPr>
              <a:t>m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to lift during enhancement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if the flap edge was visible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To </a:t>
            </a:r>
            <a:r>
              <a:rPr lang="en-US" altLang="zh-TW" dirty="0" err="1" smtClean="0">
                <a:cs typeface="+mn-cs"/>
              </a:rPr>
              <a:t>recut</a:t>
            </a:r>
            <a:r>
              <a:rPr lang="en-US" altLang="zh-TW" dirty="0" smtClean="0">
                <a:cs typeface="+mn-cs"/>
              </a:rPr>
              <a:t> during enhancement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If the flap edge was difficult to view 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if there was </a:t>
            </a: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scarring or </a:t>
            </a:r>
            <a:r>
              <a:rPr lang="en-US" altLang="zh-TW" dirty="0" err="1" smtClean="0">
                <a:solidFill>
                  <a:srgbClr val="FF0000"/>
                </a:solidFill>
                <a:cs typeface="+mn-cs"/>
              </a:rPr>
              <a:t>vascularization</a:t>
            </a: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 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/>
              <a:t>choose </a:t>
            </a:r>
            <a:r>
              <a:rPr lang="en-US" altLang="zh-TW" dirty="0" err="1" smtClean="0">
                <a:solidFill>
                  <a:srgbClr val="FF0000"/>
                </a:solidFill>
              </a:rPr>
              <a:t>microkeratome</a:t>
            </a:r>
            <a:r>
              <a:rPr lang="en-US" altLang="zh-TW" dirty="0" smtClean="0">
                <a:solidFill>
                  <a:srgbClr val="FF0000"/>
                </a:solidFill>
              </a:rPr>
              <a:t> depth </a:t>
            </a:r>
            <a:r>
              <a:rPr lang="en-US" altLang="zh-TW" dirty="0" smtClean="0">
                <a:solidFill>
                  <a:srgbClr val="FF0000"/>
                </a:solidFill>
                <a:sym typeface="Symbol"/>
              </a:rPr>
              <a:t> </a:t>
            </a:r>
            <a:r>
              <a:rPr lang="en-US" altLang="zh-TW" dirty="0" smtClean="0">
                <a:solidFill>
                  <a:srgbClr val="FF0000"/>
                </a:solidFill>
              </a:rPr>
              <a:t>the primary LASIK</a:t>
            </a:r>
            <a:endParaRPr lang="en-US" altLang="zh-TW" dirty="0" smtClean="0">
              <a:solidFill>
                <a:srgbClr val="FF0000"/>
              </a:solidFill>
              <a:cs typeface="+mn-cs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Timing from the primary LASIK: </a:t>
            </a: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not a determining factor in choosing whether to lift or </a:t>
            </a:r>
            <a:r>
              <a:rPr lang="en-US" altLang="zh-TW" dirty="0" err="1" smtClean="0">
                <a:solidFill>
                  <a:srgbClr val="FF0000"/>
                </a:solidFill>
                <a:cs typeface="+mn-cs"/>
              </a:rPr>
              <a:t>recut</a:t>
            </a:r>
            <a:endParaRPr lang="en-US" altLang="zh-TW" dirty="0" smtClean="0">
              <a:solidFill>
                <a:srgbClr val="FF0000"/>
              </a:solidFill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5813"/>
            <a:ext cx="9144000" cy="454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文字方塊 4"/>
          <p:cNvSpPr txBox="1">
            <a:spLocks noChangeArrowheads="1"/>
          </p:cNvSpPr>
          <p:nvPr/>
        </p:nvSpPr>
        <p:spPr bwMode="auto">
          <a:xfrm>
            <a:off x="142875" y="5715000"/>
            <a:ext cx="9001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2000" dirty="0">
                <a:latin typeface="Gill Sans MT" pitchFamily="34" charset="0"/>
                <a:ea typeface="微軟正黑體"/>
              </a:rPr>
              <a:t>Distribution of </a:t>
            </a:r>
            <a:r>
              <a:rPr kumimoji="0" lang="en-US" altLang="zh-TW" sz="2000" dirty="0">
                <a:solidFill>
                  <a:srgbClr val="FF0000"/>
                </a:solidFill>
                <a:latin typeface="Gill Sans MT" pitchFamily="34" charset="0"/>
                <a:ea typeface="微軟正黑體"/>
              </a:rPr>
              <a:t>UCVA</a:t>
            </a:r>
            <a:r>
              <a:rPr kumimoji="0" lang="en-US" altLang="zh-TW" sz="2000" dirty="0">
                <a:latin typeface="Gill Sans MT" pitchFamily="34" charset="0"/>
                <a:ea typeface="微軟正黑體"/>
              </a:rPr>
              <a:t> after LASIK Enhancements with Either flap Lifting or </a:t>
            </a:r>
            <a:r>
              <a:rPr kumimoji="0" lang="en-US" altLang="zh-TW" sz="2000" dirty="0" err="1">
                <a:latin typeface="Gill Sans MT" pitchFamily="34" charset="0"/>
                <a:ea typeface="微軟正黑體"/>
              </a:rPr>
              <a:t>Recutting</a:t>
            </a:r>
            <a:r>
              <a:rPr kumimoji="0" lang="en-US" altLang="zh-TW" sz="2000" dirty="0">
                <a:latin typeface="Gill Sans MT" pitchFamily="34" charset="0"/>
                <a:ea typeface="微軟正黑體"/>
              </a:rPr>
              <a:t> </a:t>
            </a:r>
            <a:endParaRPr kumimoji="0" lang="zh-TW" altLang="en-US" sz="2000" dirty="0">
              <a:latin typeface="Gill Sans MT" pitchFamily="34" charset="0"/>
              <a:ea typeface="微軟正黑體"/>
            </a:endParaRPr>
          </a:p>
        </p:txBody>
      </p:sp>
      <p:sp>
        <p:nvSpPr>
          <p:cNvPr id="6" name="橢圓 5"/>
          <p:cNvSpPr/>
          <p:nvPr/>
        </p:nvSpPr>
        <p:spPr>
          <a:xfrm>
            <a:off x="8001000" y="3857625"/>
            <a:ext cx="1143000" cy="71437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7" name="橢圓 6"/>
          <p:cNvSpPr/>
          <p:nvPr/>
        </p:nvSpPr>
        <p:spPr>
          <a:xfrm>
            <a:off x="-142875" y="3429000"/>
            <a:ext cx="642938" cy="35718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TW" altLang="en-US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07988" y="285750"/>
            <a:ext cx="8164512" cy="5129213"/>
          </a:xfrm>
        </p:spPr>
      </p:pic>
      <p:sp>
        <p:nvSpPr>
          <p:cNvPr id="40963" name="文字方塊 4"/>
          <p:cNvSpPr txBox="1">
            <a:spLocks noChangeArrowheads="1"/>
          </p:cNvSpPr>
          <p:nvPr/>
        </p:nvSpPr>
        <p:spPr bwMode="auto">
          <a:xfrm>
            <a:off x="285750" y="5643563"/>
            <a:ext cx="850106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en-US" altLang="zh-TW" sz="2200" dirty="0">
                <a:latin typeface="Gill Sans MT" pitchFamily="34" charset="0"/>
                <a:ea typeface="微軟正黑體"/>
              </a:rPr>
              <a:t>Distribution of </a:t>
            </a:r>
            <a:r>
              <a:rPr kumimoji="0" lang="en-US" altLang="zh-TW" sz="2200" dirty="0">
                <a:solidFill>
                  <a:srgbClr val="FF0000"/>
                </a:solidFill>
                <a:latin typeface="Gill Sans MT" pitchFamily="34" charset="0"/>
                <a:ea typeface="微軟正黑體"/>
              </a:rPr>
              <a:t>BCVA</a:t>
            </a:r>
            <a:r>
              <a:rPr kumimoji="0" lang="en-US" altLang="zh-TW" sz="2200" dirty="0">
                <a:latin typeface="Gill Sans MT" pitchFamily="34" charset="0"/>
                <a:ea typeface="微軟正黑體"/>
              </a:rPr>
              <a:t> after LASIK</a:t>
            </a:r>
          </a:p>
          <a:p>
            <a:pPr algn="ctr"/>
            <a:r>
              <a:rPr kumimoji="0" lang="en-US" altLang="zh-TW" sz="2200" dirty="0">
                <a:latin typeface="Gill Sans MT" pitchFamily="34" charset="0"/>
                <a:ea typeface="微軟正黑體"/>
              </a:rPr>
              <a:t>Enhancements with Either flap Lifting or </a:t>
            </a:r>
            <a:r>
              <a:rPr kumimoji="0" lang="en-US" altLang="zh-TW" sz="2200" dirty="0" err="1">
                <a:latin typeface="Gill Sans MT" pitchFamily="34" charset="0"/>
                <a:ea typeface="微軟正黑體"/>
              </a:rPr>
              <a:t>Recutting</a:t>
            </a:r>
            <a:endParaRPr kumimoji="0" lang="zh-TW" altLang="en-US" sz="2200" dirty="0">
              <a:latin typeface="Gill Sans MT" pitchFamily="34" charset="0"/>
              <a:ea typeface="微軟正黑體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35100" y="-142875"/>
            <a:ext cx="6565900" cy="156051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complications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34" y="1285860"/>
            <a:ext cx="8280400" cy="4500563"/>
          </a:xfrm>
        </p:spPr>
      </p:pic>
      <p:sp>
        <p:nvSpPr>
          <p:cNvPr id="43011" name="文字方塊 5"/>
          <p:cNvSpPr txBox="1">
            <a:spLocks noChangeArrowheads="1"/>
          </p:cNvSpPr>
          <p:nvPr/>
        </p:nvSpPr>
        <p:spPr bwMode="auto">
          <a:xfrm>
            <a:off x="285750" y="5929313"/>
            <a:ext cx="8643938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en-US" altLang="zh-TW" sz="2200">
                <a:latin typeface="Gill Sans MT" pitchFamily="34" charset="0"/>
                <a:ea typeface="微軟正黑體"/>
              </a:rPr>
              <a:t>no significant difference in complication rates between flap lift &amp; recut </a:t>
            </a:r>
            <a:endParaRPr kumimoji="0" lang="zh-TW" altLang="en-US" sz="2200">
              <a:latin typeface="Gill Sans MT" pitchFamily="34" charset="0"/>
              <a:ea typeface="微軟正黑體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Lifting flap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  <a:sym typeface="Symbol"/>
              </a:rPr>
              <a:t>Advantages: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  <a:sym typeface="Symbol"/>
              </a:rPr>
              <a:t></a:t>
            </a:r>
            <a:r>
              <a:rPr lang="en-US" altLang="zh-TW" dirty="0" err="1" smtClean="0">
                <a:solidFill>
                  <a:srgbClr val="FF0000"/>
                </a:solidFill>
                <a:cs typeface="+mn-cs"/>
                <a:sym typeface="Symbol"/>
              </a:rPr>
              <a:t>microkeratome</a:t>
            </a: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 risks</a:t>
            </a:r>
            <a:r>
              <a:rPr lang="en-US" altLang="zh-TW" dirty="0" smtClean="0">
                <a:cs typeface="+mn-cs"/>
              </a:rPr>
              <a:t>(incomplete flap, buttonhole, or free cap)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Ablation in the same plane</a:t>
            </a:r>
            <a:r>
              <a:rPr lang="en-US" altLang="zh-TW" dirty="0" smtClean="0">
                <a:cs typeface="+mn-cs"/>
                <a:sym typeface="Symbol"/>
              </a:rPr>
              <a:t>  </a:t>
            </a:r>
            <a:r>
              <a:rPr lang="en-US" altLang="zh-TW" dirty="0" smtClean="0">
                <a:cs typeface="+mn-cs"/>
              </a:rPr>
              <a:t>improve optics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Even complications </a:t>
            </a:r>
            <a:r>
              <a:rPr lang="en-US" altLang="zh-TW" sz="2900" dirty="0" smtClean="0">
                <a:cs typeface="+mn-cs"/>
              </a:rPr>
              <a:t>happened</a:t>
            </a:r>
            <a:r>
              <a:rPr lang="en-US" altLang="zh-TW" sz="2900" dirty="0" smtClean="0">
                <a:cs typeface="+mn-cs"/>
                <a:sym typeface="Symbol"/>
              </a:rPr>
              <a:t> </a:t>
            </a:r>
            <a:r>
              <a:rPr lang="en-US" altLang="zh-TW" sz="2900" dirty="0" smtClean="0">
                <a:solidFill>
                  <a:srgbClr val="FF0000"/>
                </a:solidFill>
                <a:cs typeface="+mn-cs"/>
                <a:sym typeface="Symbol"/>
              </a:rPr>
              <a:t>reversible compared to </a:t>
            </a:r>
            <a:r>
              <a:rPr lang="en-US" altLang="zh-TW" sz="2900" dirty="0" err="1" smtClean="0">
                <a:solidFill>
                  <a:srgbClr val="FF0000"/>
                </a:solidFill>
                <a:cs typeface="+mn-cs"/>
                <a:sym typeface="Symbol"/>
              </a:rPr>
              <a:t>recutting</a:t>
            </a:r>
            <a:endParaRPr lang="en-US" altLang="zh-TW" sz="2900" dirty="0" smtClean="0">
              <a:solidFill>
                <a:srgbClr val="FF0000"/>
              </a:solidFill>
              <a:cs typeface="+mn-cs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Disadvantages: 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during lifting</a:t>
            </a:r>
            <a:r>
              <a:rPr lang="en-US" altLang="zh-TW" dirty="0" smtClean="0">
                <a:cs typeface="+mn-cs"/>
                <a:sym typeface="Symbol"/>
              </a:rPr>
              <a:t></a:t>
            </a:r>
            <a:r>
              <a:rPr lang="en-US" altLang="zh-TW" dirty="0" smtClean="0">
                <a:cs typeface="+mn-cs"/>
              </a:rPr>
              <a:t> mechanical trauma</a:t>
            </a:r>
            <a:r>
              <a:rPr lang="en-US" altLang="zh-TW" dirty="0" smtClean="0">
                <a:cs typeface="+mn-cs"/>
                <a:sym typeface="Symbol"/>
              </a:rPr>
              <a:t>  </a:t>
            </a:r>
            <a:r>
              <a:rPr lang="en-US" altLang="zh-TW" dirty="0" smtClean="0">
                <a:solidFill>
                  <a:srgbClr val="FF0000"/>
                </a:solidFill>
                <a:cs typeface="+mn-cs"/>
                <a:sym typeface="Symbol"/>
              </a:rPr>
              <a:t></a:t>
            </a: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 epithelial </a:t>
            </a:r>
            <a:r>
              <a:rPr lang="en-US" altLang="zh-TW" dirty="0" err="1" smtClean="0">
                <a:solidFill>
                  <a:srgbClr val="FF0000"/>
                </a:solidFill>
                <a:cs typeface="+mn-cs"/>
              </a:rPr>
              <a:t>ingrowth</a:t>
            </a:r>
            <a:endParaRPr lang="en-US" altLang="zh-TW" dirty="0" smtClean="0">
              <a:solidFill>
                <a:srgbClr val="FF0000"/>
              </a:solidFill>
              <a:cs typeface="+mn-cs"/>
            </a:endParaRP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late enhancements:  flap edge fibrosis, </a:t>
            </a:r>
            <a:r>
              <a:rPr lang="en-US" altLang="zh-TW" dirty="0" err="1" smtClean="0">
                <a:cs typeface="+mn-cs"/>
              </a:rPr>
              <a:t>vascularization</a:t>
            </a:r>
            <a:r>
              <a:rPr lang="en-US" altLang="zh-TW" dirty="0" smtClean="0">
                <a:cs typeface="+mn-cs"/>
                <a:sym typeface="Symbol"/>
              </a:rPr>
              <a:t> </a:t>
            </a:r>
            <a:r>
              <a:rPr lang="en-US" altLang="zh-TW" dirty="0" smtClean="0">
                <a:cs typeface="+mn-cs"/>
              </a:rPr>
              <a:t> difficulty in lifting flap</a:t>
            </a:r>
            <a:r>
              <a:rPr lang="en-US" altLang="zh-TW" dirty="0" smtClean="0">
                <a:cs typeface="+mn-cs"/>
                <a:sym typeface="Symbol"/>
              </a:rPr>
              <a:t> </a:t>
            </a:r>
            <a:r>
              <a:rPr lang="en-US" altLang="zh-TW" dirty="0" smtClean="0">
                <a:solidFill>
                  <a:srgbClr val="FF0000"/>
                </a:solidFill>
                <a:cs typeface="+mn-cs"/>
                <a:sym typeface="Symbol"/>
              </a:rPr>
              <a:t>flap </a:t>
            </a: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disruption, epithelial defects</a:t>
            </a:r>
            <a:r>
              <a:rPr lang="en-US" altLang="zh-TW" dirty="0" smtClean="0">
                <a:solidFill>
                  <a:srgbClr val="FF0000"/>
                </a:solidFill>
                <a:cs typeface="+mn-cs"/>
                <a:sym typeface="Symbol"/>
              </a:rPr>
              <a:t> </a:t>
            </a:r>
            <a:r>
              <a:rPr lang="en-US" altLang="zh-TW" dirty="0" smtClean="0">
                <a:cs typeface="+mn-cs"/>
                <a:sym typeface="Symbol"/>
              </a:rPr>
              <a:t></a:t>
            </a:r>
            <a:r>
              <a:rPr lang="en-US" altLang="zh-TW" dirty="0" smtClean="0">
                <a:cs typeface="+mn-cs"/>
              </a:rPr>
              <a:t> </a:t>
            </a:r>
            <a:r>
              <a:rPr lang="en-US" altLang="zh-TW" dirty="0" smtClean="0">
                <a:cs typeface="+mn-cs"/>
                <a:sym typeface="Symbol"/>
              </a:rPr>
              <a:t> </a:t>
            </a:r>
            <a:r>
              <a:rPr lang="en-US" altLang="zh-TW" dirty="0" smtClean="0">
                <a:cs typeface="+mn-cs"/>
              </a:rPr>
              <a:t>infection, DLK, epithelial </a:t>
            </a:r>
            <a:r>
              <a:rPr lang="en-US" altLang="zh-TW" dirty="0" err="1" smtClean="0">
                <a:cs typeface="+mn-cs"/>
              </a:rPr>
              <a:t>ingrowth</a:t>
            </a:r>
            <a:endParaRPr lang="en-US" altLang="zh-TW" dirty="0" smtClean="0">
              <a:cs typeface="+mn-cs"/>
            </a:endParaRP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In hyperopic enhancement</a:t>
            </a:r>
            <a:r>
              <a:rPr lang="en-US" altLang="zh-TW" dirty="0" smtClean="0">
                <a:cs typeface="+mn-cs"/>
                <a:sym typeface="Symbol"/>
              </a:rPr>
              <a:t> </a:t>
            </a:r>
            <a:r>
              <a:rPr lang="en-US" altLang="zh-TW" dirty="0" smtClean="0">
                <a:cs typeface="+mn-cs"/>
              </a:rPr>
              <a:t> restriction to the original bed diameter</a:t>
            </a:r>
            <a:r>
              <a:rPr lang="en-US" altLang="zh-TW" dirty="0" smtClean="0">
                <a:cs typeface="+mn-cs"/>
                <a:sym typeface="Symbol"/>
              </a:rPr>
              <a:t> </a:t>
            </a:r>
            <a:endParaRPr lang="en-US" altLang="zh-TW" dirty="0" smtClean="0">
              <a:cs typeface="+mn-cs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Despite these potential disadvantages, this &amp; previous studies have not shown any negative effect on outcome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err="1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Recutting</a:t>
            </a: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 flap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Advantages: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Can </a:t>
            </a:r>
            <a:r>
              <a:rPr lang="en-US" altLang="zh-TW" dirty="0" smtClean="0">
                <a:solidFill>
                  <a:srgbClr val="FF0000"/>
                </a:solidFill>
                <a:cs typeface="+mn-cs"/>
                <a:sym typeface="Symbol"/>
              </a:rPr>
              <a:t>new flap</a:t>
            </a: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 diameter if desired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When difficulty in lifting , </a:t>
            </a:r>
            <a:r>
              <a:rPr lang="en-US" altLang="zh-TW" dirty="0" err="1" smtClean="0">
                <a:cs typeface="+mn-cs"/>
              </a:rPr>
              <a:t>recutting</a:t>
            </a:r>
            <a:r>
              <a:rPr lang="en-US" altLang="zh-TW" dirty="0" smtClean="0">
                <a:cs typeface="+mn-cs"/>
              </a:rPr>
              <a:t>  may be technically easier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if the primary flap was irregular or thin</a:t>
            </a:r>
            <a:r>
              <a:rPr lang="en-US" altLang="zh-TW" dirty="0" smtClean="0">
                <a:cs typeface="+mn-cs"/>
              </a:rPr>
              <a:t>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Disadvantages: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  <a:sym typeface="Symbol"/>
              </a:rPr>
              <a:t> </a:t>
            </a:r>
            <a:r>
              <a:rPr lang="en-US" altLang="zh-TW" dirty="0" smtClean="0">
                <a:cs typeface="+mn-cs"/>
              </a:rPr>
              <a:t> </a:t>
            </a:r>
            <a:r>
              <a:rPr lang="en-US" altLang="zh-TW" dirty="0" err="1" smtClean="0">
                <a:cs typeface="+mn-cs"/>
              </a:rPr>
              <a:t>microkeratome</a:t>
            </a:r>
            <a:r>
              <a:rPr lang="en-US" altLang="zh-TW" dirty="0" smtClean="0">
                <a:cs typeface="+mn-cs"/>
              </a:rPr>
              <a:t> risks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When </a:t>
            </a:r>
            <a:r>
              <a:rPr lang="en-US" altLang="zh-TW" dirty="0" err="1" smtClean="0">
                <a:cs typeface="+mn-cs"/>
              </a:rPr>
              <a:t>recut</a:t>
            </a:r>
            <a:r>
              <a:rPr lang="en-US" altLang="zh-TW" dirty="0" smtClean="0">
                <a:cs typeface="+mn-cs"/>
              </a:rPr>
              <a:t>  is at the same depth as the old one</a:t>
            </a:r>
            <a:r>
              <a:rPr lang="en-US" altLang="zh-TW" dirty="0" smtClean="0">
                <a:cs typeface="+mn-cs"/>
                <a:sym typeface="Symbol"/>
              </a:rPr>
              <a:t> </a:t>
            </a:r>
            <a:r>
              <a:rPr lang="en-US" altLang="zh-TW" dirty="0" smtClean="0">
                <a:cs typeface="+mn-cs"/>
              </a:rPr>
              <a:t> fragmented loose pieces of </a:t>
            </a:r>
            <a:r>
              <a:rPr lang="en-US" altLang="zh-TW" dirty="0" err="1" smtClean="0">
                <a:cs typeface="+mn-cs"/>
              </a:rPr>
              <a:t>stroma</a:t>
            </a:r>
            <a:r>
              <a:rPr lang="en-US" altLang="zh-TW" dirty="0" smtClean="0">
                <a:cs typeface="+mn-cs"/>
              </a:rPr>
              <a:t> can appear on lifting the new flap</a:t>
            </a:r>
            <a:r>
              <a:rPr lang="en-US" altLang="zh-TW" dirty="0" smtClean="0">
                <a:cs typeface="+mn-cs"/>
                <a:sym typeface="Symbol"/>
              </a:rPr>
              <a:t>  </a:t>
            </a:r>
            <a:r>
              <a:rPr lang="en-US" altLang="zh-TW" dirty="0" smtClean="0">
                <a:cs typeface="+mn-cs"/>
              </a:rPr>
              <a:t>where these fragments belong ? how to replace the flap over them ?</a:t>
            </a:r>
            <a:r>
              <a:rPr lang="en-US" altLang="zh-TW" sz="2400" dirty="0" smtClean="0">
                <a:sym typeface="Symbol"/>
              </a:rPr>
              <a:t> </a:t>
            </a:r>
            <a:r>
              <a:rPr lang="en-US" altLang="zh-TW" sz="2400" dirty="0" smtClean="0"/>
              <a:t> irregular astigmatism</a:t>
            </a:r>
            <a:endParaRPr lang="en-US" altLang="zh-TW" dirty="0" smtClean="0">
              <a:cs typeface="+mn-cs"/>
            </a:endParaRP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when </a:t>
            </a:r>
            <a:r>
              <a:rPr lang="en-US" altLang="zh-TW" dirty="0" err="1" smtClean="0">
                <a:cs typeface="+mn-cs"/>
              </a:rPr>
              <a:t>recut</a:t>
            </a:r>
            <a:r>
              <a:rPr lang="en-US" altLang="zh-TW" dirty="0" smtClean="0">
                <a:cs typeface="+mn-cs"/>
              </a:rPr>
              <a:t> is deeper</a:t>
            </a:r>
            <a:r>
              <a:rPr lang="en-US" altLang="zh-TW" dirty="0" smtClean="0">
                <a:cs typeface="+mn-cs"/>
                <a:sym typeface="Symbol"/>
              </a:rPr>
              <a:t>  </a:t>
            </a:r>
            <a:r>
              <a:rPr lang="en-US" altLang="zh-TW" dirty="0" smtClean="0">
                <a:cs typeface="+mn-cs"/>
              </a:rPr>
              <a:t>fragments may be posterior to the new flap</a:t>
            </a:r>
            <a:r>
              <a:rPr lang="en-US" altLang="zh-TW" dirty="0" smtClean="0">
                <a:cs typeface="+mn-cs"/>
                <a:sym typeface="Symbol"/>
              </a:rPr>
              <a:t>  </a:t>
            </a:r>
            <a:r>
              <a:rPr lang="en-US" altLang="zh-TW" dirty="0" smtClean="0">
                <a:cs typeface="+mn-cs"/>
              </a:rPr>
              <a:t>difficult to recognize</a:t>
            </a:r>
            <a:r>
              <a:rPr lang="en-US" altLang="zh-TW" dirty="0" smtClean="0">
                <a:cs typeface="+mn-cs"/>
                <a:sym typeface="Symbol"/>
              </a:rPr>
              <a:t> if </a:t>
            </a:r>
            <a:r>
              <a:rPr lang="en-US" altLang="zh-TW" dirty="0" smtClean="0">
                <a:cs typeface="+mn-cs"/>
              </a:rPr>
              <a:t> in the visual axis</a:t>
            </a:r>
            <a:r>
              <a:rPr lang="en-US" altLang="zh-TW" dirty="0" smtClean="0">
                <a:cs typeface="+mn-cs"/>
                <a:sym typeface="Symbol"/>
              </a:rPr>
              <a:t></a:t>
            </a:r>
            <a:r>
              <a:rPr lang="en-US" altLang="zh-TW" dirty="0" smtClean="0">
                <a:cs typeface="+mn-cs"/>
              </a:rPr>
              <a:t> irregular astigmatism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when </a:t>
            </a:r>
            <a:r>
              <a:rPr lang="en-US" altLang="zh-TW" dirty="0" err="1" smtClean="0">
                <a:cs typeface="+mn-cs"/>
              </a:rPr>
              <a:t>recut</a:t>
            </a:r>
            <a:r>
              <a:rPr lang="en-US" altLang="zh-TW" dirty="0" smtClean="0">
                <a:cs typeface="+mn-cs"/>
              </a:rPr>
              <a:t> thicknesses are disparate</a:t>
            </a:r>
            <a:r>
              <a:rPr lang="en-US" altLang="zh-TW" dirty="0" smtClean="0">
                <a:cs typeface="+mn-cs"/>
                <a:sym typeface="Symbol"/>
              </a:rPr>
              <a:t> </a:t>
            </a:r>
            <a:r>
              <a:rPr lang="en-US" altLang="zh-TW" dirty="0" smtClean="0">
                <a:cs typeface="+mn-cs"/>
              </a:rPr>
              <a:t> if the fragment is lost</a:t>
            </a:r>
            <a:r>
              <a:rPr lang="en-US" altLang="zh-TW" dirty="0" smtClean="0">
                <a:cs typeface="+mn-cs"/>
                <a:sym typeface="Symbol"/>
              </a:rPr>
              <a:t> </a:t>
            </a:r>
            <a:r>
              <a:rPr lang="en-US" altLang="zh-TW" dirty="0" smtClean="0">
                <a:cs typeface="+mn-cs"/>
              </a:rPr>
              <a:t> significant irregular astigmatism 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some cases referred to us with loss or misplacement of fragments </a:t>
            </a:r>
            <a:r>
              <a:rPr lang="en-US" altLang="zh-TW" dirty="0" smtClean="0">
                <a:cs typeface="+mn-cs"/>
                <a:sym typeface="Symbol"/>
              </a:rPr>
              <a:t></a:t>
            </a:r>
            <a:r>
              <a:rPr lang="en-US" altLang="zh-TW" dirty="0" smtClean="0">
                <a:cs typeface="+mn-cs"/>
              </a:rPr>
              <a:t> significant visual aberration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ablation in a plane different from the original one may have adverse visual consequences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future surgical interventions:  more difficult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2 planes </a:t>
            </a:r>
            <a:r>
              <a:rPr lang="en-US" altLang="zh-TW" dirty="0" smtClean="0">
                <a:cs typeface="+mn-cs"/>
                <a:sym typeface="Symbol"/>
              </a:rPr>
              <a:t> </a:t>
            </a:r>
            <a:r>
              <a:rPr lang="en-US" altLang="zh-TW" dirty="0" smtClean="0">
                <a:cs typeface="+mn-cs"/>
              </a:rPr>
              <a:t>more difficult to </a:t>
            </a:r>
            <a:r>
              <a:rPr lang="en-US" altLang="zh-TW" dirty="0" err="1" smtClean="0">
                <a:cs typeface="+mn-cs"/>
              </a:rPr>
              <a:t>relift</a:t>
            </a:r>
            <a:r>
              <a:rPr lang="en-US" altLang="zh-TW" dirty="0" smtClean="0">
                <a:cs typeface="+mn-cs"/>
              </a:rPr>
              <a:t> the flap if another enhancement, removal of epithelial </a:t>
            </a:r>
            <a:r>
              <a:rPr lang="en-US" altLang="zh-TW" dirty="0" err="1" smtClean="0">
                <a:cs typeface="+mn-cs"/>
              </a:rPr>
              <a:t>ingrowth</a:t>
            </a:r>
            <a:r>
              <a:rPr lang="en-US" altLang="zh-TW" dirty="0" smtClean="0">
                <a:cs typeface="+mn-cs"/>
              </a:rPr>
              <a:t> or </a:t>
            </a:r>
            <a:r>
              <a:rPr lang="en-US" altLang="zh-TW" dirty="0" err="1" smtClean="0">
                <a:cs typeface="+mn-cs"/>
              </a:rPr>
              <a:t>irrigration</a:t>
            </a:r>
            <a:r>
              <a:rPr lang="en-US" altLang="zh-TW" dirty="0" smtClean="0">
                <a:cs typeface="+mn-cs"/>
              </a:rPr>
              <a:t> of DLK is required</a:t>
            </a:r>
            <a:endParaRPr lang="zh-TW" altLang="en-US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Other studies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err="1" smtClean="0">
                <a:cs typeface="+mn-cs"/>
              </a:rPr>
              <a:t>Agarwal</a:t>
            </a:r>
            <a:r>
              <a:rPr lang="en-US" altLang="zh-TW" dirty="0" smtClean="0">
                <a:cs typeface="+mn-cs"/>
              </a:rPr>
              <a:t> et al:  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50 eyes LASIK enhancement for residual myopia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1 year after enhancement, the mean SE: 0.45 </a:t>
            </a:r>
            <a:r>
              <a:rPr lang="en-US" altLang="zh-TW" dirty="0" smtClean="0">
                <a:cs typeface="+mn-cs"/>
                <a:sym typeface="Symbol"/>
              </a:rPr>
              <a:t></a:t>
            </a:r>
            <a:r>
              <a:rPr lang="en-US" altLang="zh-TW" dirty="0" smtClean="0">
                <a:cs typeface="+mn-cs"/>
              </a:rPr>
              <a:t> 0.68 D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complication rate: low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No comparison between lifting &amp; </a:t>
            </a:r>
            <a:r>
              <a:rPr lang="en-US" altLang="zh-TW" dirty="0" err="1" smtClean="0">
                <a:cs typeface="+mn-cs"/>
              </a:rPr>
              <a:t>recutting</a:t>
            </a:r>
            <a:endParaRPr lang="en-US" altLang="zh-TW" dirty="0" smtClean="0">
              <a:cs typeface="+mn-cs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 Jacobs et al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Compare lifting &amp; </a:t>
            </a:r>
            <a:r>
              <a:rPr lang="en-US" altLang="zh-TW" dirty="0" err="1" smtClean="0">
                <a:cs typeface="+mn-cs"/>
              </a:rPr>
              <a:t>recutting</a:t>
            </a:r>
            <a:r>
              <a:rPr lang="en-US" altLang="zh-TW" dirty="0" smtClean="0">
                <a:cs typeface="+mn-cs"/>
              </a:rPr>
              <a:t> in 54 eyes undergoing </a:t>
            </a: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hyperopic LASIK </a:t>
            </a:r>
            <a:r>
              <a:rPr lang="en-US" altLang="zh-TW" dirty="0" smtClean="0">
                <a:cs typeface="+mn-cs"/>
              </a:rPr>
              <a:t>retreatment for overcorrected myopic LASIK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No differences in visual outcome or complications 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Short average f/u of 2.97 mo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err="1" smtClean="0">
                <a:cs typeface="+mn-cs"/>
              </a:rPr>
              <a:t>Dominiz</a:t>
            </a:r>
            <a:r>
              <a:rPr lang="en-US" altLang="zh-TW" dirty="0" smtClean="0">
                <a:cs typeface="+mn-cs"/>
              </a:rPr>
              <a:t> et al 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LASIK enhancements:263:55 eyes = </a:t>
            </a:r>
            <a:r>
              <a:rPr lang="en-US" altLang="zh-TW" dirty="0" err="1" smtClean="0">
                <a:solidFill>
                  <a:srgbClr val="FF0000"/>
                </a:solidFill>
                <a:cs typeface="+mn-cs"/>
              </a:rPr>
              <a:t>recut</a:t>
            </a: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 : lift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No differences in visual or refractive outcomes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Flap complication: more likely with </a:t>
            </a:r>
            <a:r>
              <a:rPr lang="en-US" altLang="zh-TW" dirty="0" err="1" smtClean="0">
                <a:cs typeface="+mn-cs"/>
              </a:rPr>
              <a:t>recutting</a:t>
            </a:r>
            <a:r>
              <a:rPr lang="en-US" altLang="zh-TW" dirty="0" smtClean="0">
                <a:cs typeface="+mn-cs"/>
              </a:rPr>
              <a:t>.</a:t>
            </a:r>
            <a:endParaRPr lang="zh-TW" altLang="en-US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LASIK</a:t>
            </a:r>
          </a:p>
        </p:txBody>
      </p:sp>
      <p:sp>
        <p:nvSpPr>
          <p:cNvPr id="74756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609600" indent="-609600"/>
            <a:r>
              <a:rPr lang="zh-TW" altLang="en-US" dirty="0"/>
              <a:t>缺点</a:t>
            </a:r>
          </a:p>
          <a:p>
            <a:pPr marL="990600" lvl="1" indent="-533400"/>
            <a:r>
              <a:rPr lang="en-US" altLang="zh-TW" dirty="0"/>
              <a:t>LASIK </a:t>
            </a:r>
            <a:r>
              <a:rPr lang="zh-CN" altLang="en-US" dirty="0"/>
              <a:t>术后出现</a:t>
            </a:r>
            <a:r>
              <a:rPr lang="zh-TW" altLang="en-US" dirty="0">
                <a:solidFill>
                  <a:srgbClr val="FF0000"/>
                </a:solidFill>
              </a:rPr>
              <a:t>干眼</a:t>
            </a:r>
            <a:r>
              <a:rPr lang="en-US" altLang="zh-TW" dirty="0"/>
              <a:t>(</a:t>
            </a:r>
            <a:r>
              <a:rPr lang="zh-CN" altLang="en-US" dirty="0"/>
              <a:t>神经麻痹性角膜炎</a:t>
            </a:r>
            <a:r>
              <a:rPr lang="en-US" altLang="zh-TW" dirty="0"/>
              <a:t>)</a:t>
            </a:r>
          </a:p>
          <a:p>
            <a:pPr marL="990600" lvl="1" indent="-533400"/>
            <a:r>
              <a:rPr lang="en-US" altLang="zh-TW" dirty="0" err="1"/>
              <a:t>intraLASIK</a:t>
            </a:r>
            <a:r>
              <a:rPr lang="en-US" altLang="zh-TW" dirty="0"/>
              <a:t> </a:t>
            </a:r>
            <a:r>
              <a:rPr lang="zh-CN" altLang="en-US" dirty="0"/>
              <a:t>出现</a:t>
            </a:r>
            <a:r>
              <a:rPr lang="zh-CN" altLang="en-US" dirty="0">
                <a:solidFill>
                  <a:srgbClr val="FF0000"/>
                </a:solidFill>
              </a:rPr>
              <a:t>迟缓性畏光</a:t>
            </a:r>
          </a:p>
          <a:p>
            <a:pPr marL="990600" lvl="1" indent="-533400"/>
            <a:r>
              <a:rPr lang="zh-TW" altLang="en-US" dirty="0">
                <a:solidFill>
                  <a:srgbClr val="FF0000"/>
                </a:solidFill>
              </a:rPr>
              <a:t>弥漫性板层角膜炎</a:t>
            </a:r>
          </a:p>
          <a:p>
            <a:pPr marL="990600" lvl="1" indent="-533400"/>
            <a:r>
              <a:rPr lang="zh-CN" altLang="en-US" dirty="0">
                <a:solidFill>
                  <a:srgbClr val="FF0000"/>
                </a:solidFill>
              </a:rPr>
              <a:t>瓣膜并发症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conclusion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47106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LASIK enhancement complication rate is low and comparable in lifting &amp; </a:t>
            </a:r>
            <a:r>
              <a:rPr lang="en-US" altLang="zh-TW" dirty="0" err="1" smtClean="0"/>
              <a:t>recutting</a:t>
            </a:r>
            <a:endParaRPr lang="en-US" altLang="zh-TW" dirty="0" smtClean="0"/>
          </a:p>
          <a:p>
            <a:r>
              <a:rPr lang="en-US" altLang="zh-TW" dirty="0" smtClean="0"/>
              <a:t>Lifting: better 1-year UCVA &amp; refractive outcome</a:t>
            </a:r>
          </a:p>
          <a:p>
            <a:r>
              <a:rPr lang="en-US" altLang="zh-TW" dirty="0" smtClean="0"/>
              <a:t>Some reports: </a:t>
            </a:r>
            <a:r>
              <a:rPr lang="en-US" altLang="zh-TW" dirty="0" err="1" smtClean="0">
                <a:solidFill>
                  <a:srgbClr val="FF0000"/>
                </a:solidFill>
              </a:rPr>
              <a:t>recutting</a:t>
            </a:r>
            <a:r>
              <a:rPr lang="en-US" altLang="zh-TW" dirty="0" smtClean="0">
                <a:solidFill>
                  <a:srgbClr val="FF0000"/>
                </a:solidFill>
              </a:rPr>
              <a:t> a flap may be necessary after 1 year</a:t>
            </a:r>
          </a:p>
          <a:p>
            <a:r>
              <a:rPr lang="en-US" altLang="zh-TW" dirty="0" smtClean="0"/>
              <a:t>In this study: </a:t>
            </a:r>
            <a:r>
              <a:rPr lang="en-US" altLang="zh-TW" dirty="0" smtClean="0">
                <a:solidFill>
                  <a:srgbClr val="FF0000"/>
                </a:solidFill>
              </a:rPr>
              <a:t>flap </a:t>
            </a:r>
            <a:r>
              <a:rPr lang="en-US" altLang="zh-TW" dirty="0" err="1" smtClean="0">
                <a:solidFill>
                  <a:srgbClr val="FF0000"/>
                </a:solidFill>
              </a:rPr>
              <a:t>relift</a:t>
            </a:r>
            <a:r>
              <a:rPr lang="en-US" altLang="zh-TW" dirty="0" smtClean="0">
                <a:solidFill>
                  <a:srgbClr val="FF0000"/>
                </a:solidFill>
              </a:rPr>
              <a:t> as late at 8 years after the initial LASIK</a:t>
            </a:r>
            <a:endParaRPr lang="zh-TW" altLang="en-US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0" y="1849438"/>
            <a:ext cx="9144000" cy="17526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sz="4300" dirty="0" smtClean="0">
                <a:cs typeface="+mn-cs"/>
              </a:rPr>
              <a:t>(4) To lift or </a:t>
            </a:r>
            <a:r>
              <a:rPr lang="en-US" altLang="zh-TW" sz="4300" dirty="0" err="1" smtClean="0">
                <a:cs typeface="+mn-cs"/>
              </a:rPr>
              <a:t>recut</a:t>
            </a:r>
            <a:r>
              <a:rPr lang="en-US" altLang="zh-TW" sz="4300" dirty="0" smtClean="0">
                <a:cs typeface="+mn-cs"/>
              </a:rPr>
              <a:t>: 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sz="4300" dirty="0" smtClean="0">
                <a:cs typeface="+mn-cs"/>
              </a:rPr>
              <a:t>Changing trends in LASIK enhancement</a:t>
            </a:r>
            <a:endParaRPr lang="zh-TW" altLang="en-US" sz="4300" dirty="0">
              <a:cs typeface="+mn-cs"/>
            </a:endParaRPr>
          </a:p>
        </p:txBody>
      </p:sp>
      <p:sp>
        <p:nvSpPr>
          <p:cNvPr id="48130" name="文字方塊 5"/>
          <p:cNvSpPr txBox="1">
            <a:spLocks noChangeArrowheads="1"/>
          </p:cNvSpPr>
          <p:nvPr/>
        </p:nvSpPr>
        <p:spPr bwMode="auto">
          <a:xfrm>
            <a:off x="1774825" y="4429125"/>
            <a:ext cx="6500813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kumimoji="0" lang="en-US" altLang="zh-TW" sz="2600" dirty="0">
              <a:latin typeface="Gill Sans MT" pitchFamily="34" charset="0"/>
              <a:ea typeface="微軟正黑體"/>
            </a:endParaRPr>
          </a:p>
          <a:p>
            <a:pPr algn="ctr"/>
            <a:r>
              <a:rPr kumimoji="0" lang="en-US" altLang="zh-TW" sz="2800" dirty="0">
                <a:latin typeface="Gill Sans MT" pitchFamily="34" charset="0"/>
                <a:ea typeface="微軟正黑體"/>
              </a:rPr>
              <a:t>Roy S. </a:t>
            </a:r>
            <a:r>
              <a:rPr kumimoji="0" lang="en-US" altLang="zh-TW" sz="2800" dirty="0" err="1">
                <a:latin typeface="Gill Sans MT" pitchFamily="34" charset="0"/>
                <a:ea typeface="微軟正黑體"/>
              </a:rPr>
              <a:t>Rubinfeld</a:t>
            </a:r>
            <a:r>
              <a:rPr kumimoji="0" lang="en-US" altLang="zh-TW" sz="2600" dirty="0">
                <a:latin typeface="Gill Sans MT" pitchFamily="34" charset="0"/>
                <a:ea typeface="微軟正黑體"/>
              </a:rPr>
              <a:t>, </a:t>
            </a:r>
            <a:r>
              <a:rPr kumimoji="0" lang="en-US" altLang="zh-TW" sz="2800" dirty="0">
                <a:latin typeface="Gill Sans MT" pitchFamily="34" charset="0"/>
                <a:ea typeface="微軟正黑體"/>
              </a:rPr>
              <a:t>Gerald J. </a:t>
            </a:r>
            <a:r>
              <a:rPr kumimoji="0" lang="en-US" altLang="zh-TW" sz="2800" dirty="0" err="1">
                <a:latin typeface="Gill Sans MT" pitchFamily="34" charset="0"/>
                <a:ea typeface="微軟正黑體"/>
              </a:rPr>
              <a:t>Negvesky</a:t>
            </a:r>
            <a:endParaRPr kumimoji="0" lang="en-US" altLang="zh-TW" sz="2600" dirty="0">
              <a:latin typeface="Gill Sans MT" pitchFamily="34" charset="0"/>
              <a:ea typeface="微軟正黑體"/>
            </a:endParaRPr>
          </a:p>
          <a:p>
            <a:pPr algn="ctr"/>
            <a:endParaRPr kumimoji="0" lang="zh-TW" altLang="en-US" sz="2600" dirty="0">
              <a:latin typeface="Gill Sans MT" pitchFamily="34" charset="0"/>
              <a:ea typeface="微軟正黑體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method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49154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12 eyes of 12 patients</a:t>
            </a:r>
          </a:p>
          <a:p>
            <a:r>
              <a:rPr lang="en-US" altLang="zh-TW" dirty="0" smtClean="0"/>
              <a:t>From 9 experienced surgeons</a:t>
            </a:r>
          </a:p>
          <a:p>
            <a:r>
              <a:rPr lang="en-US" altLang="zh-TW" dirty="0" smtClean="0"/>
              <a:t>All: </a:t>
            </a:r>
            <a:r>
              <a:rPr lang="en-US" altLang="zh-TW" dirty="0" err="1" smtClean="0"/>
              <a:t>recutting</a:t>
            </a:r>
            <a:r>
              <a:rPr lang="en-US" altLang="zh-TW" dirty="0" smtClean="0"/>
              <a:t> for LASIK enhancement with complications </a:t>
            </a:r>
          </a:p>
          <a:p>
            <a:endParaRPr lang="zh-TW" altLang="en-US" dirty="0" smtClean="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75" y="642938"/>
            <a:ext cx="8883650" cy="4318000"/>
          </a:xfrm>
        </p:spPr>
      </p:pic>
      <p:sp>
        <p:nvSpPr>
          <p:cNvPr id="50179" name="文字方塊 5"/>
          <p:cNvSpPr txBox="1">
            <a:spLocks noChangeArrowheads="1"/>
          </p:cNvSpPr>
          <p:nvPr/>
        </p:nvSpPr>
        <p:spPr bwMode="auto">
          <a:xfrm>
            <a:off x="500063" y="5510213"/>
            <a:ext cx="84391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en-US" altLang="zh-TW" sz="2200" dirty="0">
                <a:latin typeface="Gill Sans MT" pitchFamily="34" charset="0"/>
                <a:ea typeface="微軟正黑體"/>
              </a:rPr>
              <a:t>Summary of 12 cases with complications after flap </a:t>
            </a:r>
            <a:r>
              <a:rPr kumimoji="0" lang="en-US" altLang="zh-TW" sz="2200" dirty="0" err="1">
                <a:latin typeface="Gill Sans MT" pitchFamily="34" charset="0"/>
                <a:ea typeface="微軟正黑體"/>
              </a:rPr>
              <a:t>recutting</a:t>
            </a:r>
            <a:endParaRPr kumimoji="0" lang="zh-TW" altLang="en-US" sz="2200" dirty="0">
              <a:latin typeface="Gill Sans MT" pitchFamily="34" charset="0"/>
              <a:ea typeface="微軟正黑體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TW" altLang="en-US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pic>
        <p:nvPicPr>
          <p:cNvPr id="512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3175" y="1084263"/>
            <a:ext cx="9147175" cy="4292600"/>
          </a:xfrm>
        </p:spPr>
      </p:pic>
      <p:sp>
        <p:nvSpPr>
          <p:cNvPr id="51203" name="文字方塊 4"/>
          <p:cNvSpPr txBox="1">
            <a:spLocks noChangeArrowheads="1"/>
          </p:cNvSpPr>
          <p:nvPr/>
        </p:nvSpPr>
        <p:spPr bwMode="auto">
          <a:xfrm>
            <a:off x="1071563" y="5643563"/>
            <a:ext cx="6143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en-US" altLang="zh-TW" dirty="0">
                <a:latin typeface="Gill Sans MT" pitchFamily="34" charset="0"/>
                <a:ea typeface="微軟正黑體"/>
              </a:rPr>
              <a:t>Summary of 12 cases with complications after flap </a:t>
            </a:r>
            <a:r>
              <a:rPr kumimoji="0" lang="en-US" altLang="zh-TW" dirty="0" err="1">
                <a:latin typeface="Gill Sans MT" pitchFamily="34" charset="0"/>
                <a:ea typeface="微軟正黑體"/>
              </a:rPr>
              <a:t>recutting</a:t>
            </a:r>
            <a:endParaRPr kumimoji="0" lang="zh-TW" altLang="en-US" dirty="0">
              <a:latin typeface="Gill Sans MT" pitchFamily="34" charset="0"/>
              <a:ea typeface="微軟正黑體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result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52226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In all 12 cases: </a:t>
            </a:r>
            <a:r>
              <a:rPr lang="en-US" altLang="zh-TW" dirty="0" smtClean="0">
                <a:solidFill>
                  <a:srgbClr val="FF0000"/>
                </a:solidFill>
              </a:rPr>
              <a:t>significant loss of BCVA and subjective visual difficulties </a:t>
            </a:r>
          </a:p>
          <a:p>
            <a:r>
              <a:rPr lang="en-US" altLang="zh-TW" dirty="0" smtClean="0"/>
              <a:t>Most surveyed surgeons decided to  change their practice from </a:t>
            </a:r>
            <a:r>
              <a:rPr lang="en-US" altLang="zh-TW" dirty="0" err="1" smtClean="0"/>
              <a:t>recutting</a:t>
            </a:r>
            <a:r>
              <a:rPr lang="en-US" altLang="zh-TW" dirty="0" smtClean="0"/>
              <a:t> to lifting flaps </a:t>
            </a:r>
            <a:r>
              <a:rPr lang="en-US" altLang="zh-TW" dirty="0" smtClean="0">
                <a:solidFill>
                  <a:srgbClr val="FF0000"/>
                </a:solidFill>
              </a:rPr>
              <a:t>even 9~10 years after the initial </a:t>
            </a:r>
            <a:r>
              <a:rPr lang="en-US" altLang="zh-TW" dirty="0" err="1" smtClean="0">
                <a:solidFill>
                  <a:srgbClr val="FF0000"/>
                </a:solidFill>
              </a:rPr>
              <a:t>LASIK</a:t>
            </a:r>
            <a:r>
              <a:rPr lang="en-US" altLang="zh-TW" dirty="0" err="1" smtClean="0">
                <a:solidFill>
                  <a:srgbClr val="FF0000"/>
                </a:solidFill>
                <a:sym typeface="Symbol"/>
              </a:rPr>
              <a:t></a:t>
            </a:r>
            <a:r>
              <a:rPr lang="en-US" altLang="zh-TW" dirty="0" err="1" smtClean="0">
                <a:solidFill>
                  <a:srgbClr val="FF0000"/>
                </a:solidFill>
              </a:rPr>
              <a:t>good</a:t>
            </a:r>
            <a:r>
              <a:rPr lang="en-US" altLang="zh-TW" dirty="0" smtClean="0">
                <a:solidFill>
                  <a:srgbClr val="FF0000"/>
                </a:solidFill>
              </a:rPr>
              <a:t> results</a:t>
            </a:r>
            <a:endParaRPr lang="zh-TW" altLang="en-US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zh-TW" altLang="en-US" dirty="0" smtClean="0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Disadvantages of </a:t>
            </a:r>
            <a:r>
              <a:rPr lang="en-US" altLang="zh-TW" dirty="0" err="1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recutting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lack of reproducibility of flap thickness even with the same type of </a:t>
            </a:r>
            <a:r>
              <a:rPr lang="en-US" altLang="zh-TW" dirty="0" err="1" smtClean="0">
                <a:solidFill>
                  <a:srgbClr val="FF0000"/>
                </a:solidFill>
                <a:cs typeface="+mn-cs"/>
              </a:rPr>
              <a:t>microkeratome</a:t>
            </a:r>
            <a:endParaRPr lang="en-US" altLang="zh-TW" dirty="0" smtClean="0">
              <a:solidFill>
                <a:srgbClr val="FF0000"/>
              </a:solidFill>
              <a:cs typeface="+mn-cs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One single </a:t>
            </a:r>
            <a:r>
              <a:rPr lang="en-US" altLang="zh-TW" dirty="0" err="1" smtClean="0">
                <a:cs typeface="+mn-cs"/>
              </a:rPr>
              <a:t>microkeratome</a:t>
            </a:r>
            <a:r>
              <a:rPr lang="en-US" altLang="zh-TW" dirty="0" smtClean="0">
                <a:cs typeface="+mn-cs"/>
              </a:rPr>
              <a:t> depth: 120.8 </a:t>
            </a:r>
            <a:r>
              <a:rPr lang="en-US" altLang="zh-TW" dirty="0" smtClean="0">
                <a:cs typeface="+mn-cs"/>
                <a:sym typeface="Symbol"/>
              </a:rPr>
              <a:t></a:t>
            </a:r>
            <a:r>
              <a:rPr lang="en-US" altLang="zh-TW" dirty="0" smtClean="0">
                <a:cs typeface="+mn-cs"/>
              </a:rPr>
              <a:t> 26.3 </a:t>
            </a:r>
            <a:r>
              <a:rPr lang="en-US" altLang="zh-TW" dirty="0" smtClean="0">
                <a:cs typeface="+mn-cs"/>
                <a:sym typeface="Symbol"/>
              </a:rPr>
              <a:t></a:t>
            </a:r>
            <a:r>
              <a:rPr lang="en-US" altLang="zh-TW" dirty="0" smtClean="0">
                <a:cs typeface="+mn-cs"/>
              </a:rPr>
              <a:t>m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With variability, </a:t>
            </a: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even set 20</a:t>
            </a:r>
            <a:r>
              <a:rPr lang="en-US" altLang="zh-TW" dirty="0" smtClean="0">
                <a:solidFill>
                  <a:srgbClr val="FF0000"/>
                </a:solidFill>
                <a:cs typeface="+mn-cs"/>
                <a:sym typeface="Symbol"/>
              </a:rPr>
              <a:t> </a:t>
            </a: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m </a:t>
            </a:r>
            <a:r>
              <a:rPr lang="en-US" altLang="zh-TW" dirty="0" err="1" smtClean="0">
                <a:solidFill>
                  <a:srgbClr val="FF0000"/>
                </a:solidFill>
                <a:cs typeface="+mn-cs"/>
              </a:rPr>
              <a:t>deeper</a:t>
            </a:r>
            <a:r>
              <a:rPr lang="en-US" altLang="zh-TW" dirty="0" err="1" smtClean="0">
                <a:solidFill>
                  <a:srgbClr val="FF0000"/>
                </a:solidFill>
                <a:cs typeface="+mn-cs"/>
                <a:sym typeface="Symbol"/>
              </a:rPr>
              <a:t>the</a:t>
            </a:r>
            <a:r>
              <a:rPr lang="en-US" altLang="zh-TW" dirty="0" smtClean="0">
                <a:solidFill>
                  <a:srgbClr val="FF0000"/>
                </a:solidFill>
                <a:cs typeface="+mn-cs"/>
                <a:sym typeface="Symbol"/>
              </a:rPr>
              <a:t> original flap is possible to be transected</a:t>
            </a:r>
            <a:endParaRPr lang="en-US" altLang="zh-TW" dirty="0" smtClean="0">
              <a:cs typeface="+mn-cs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with a different </a:t>
            </a:r>
            <a:r>
              <a:rPr lang="en-US" altLang="zh-TW" dirty="0" err="1" smtClean="0">
                <a:cs typeface="+mn-cs"/>
              </a:rPr>
              <a:t>microkeratome</a:t>
            </a:r>
            <a:r>
              <a:rPr lang="en-US" altLang="zh-TW" dirty="0" smtClean="0">
                <a:cs typeface="+mn-cs"/>
              </a:rPr>
              <a:t> </a:t>
            </a:r>
            <a:r>
              <a:rPr lang="en-US" altLang="zh-TW" dirty="0" smtClean="0">
                <a:cs typeface="+mn-cs"/>
                <a:sym typeface="Symbol"/>
              </a:rPr>
              <a:t></a:t>
            </a:r>
            <a:r>
              <a:rPr lang="en-US" altLang="zh-TW" dirty="0" smtClean="0">
                <a:cs typeface="+mn-cs"/>
              </a:rPr>
              <a:t>various vector forces make </a:t>
            </a:r>
            <a:r>
              <a:rPr lang="en-US" altLang="zh-TW" dirty="0" err="1" smtClean="0">
                <a:cs typeface="+mn-cs"/>
              </a:rPr>
              <a:t>transection</a:t>
            </a:r>
            <a:r>
              <a:rPr lang="en-US" altLang="zh-TW" dirty="0" smtClean="0">
                <a:cs typeface="+mn-cs"/>
              </a:rPr>
              <a:t> of the original plane possible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/>
              <a:t>For possible future </a:t>
            </a:r>
            <a:r>
              <a:rPr lang="en-US" altLang="zh-TW" dirty="0" err="1" smtClean="0"/>
              <a:t>enhancement</a:t>
            </a:r>
            <a:r>
              <a:rPr lang="en-US" altLang="zh-TW" dirty="0" err="1" smtClean="0">
                <a:sym typeface="Symbol"/>
              </a:rPr>
              <a:t>flap</a:t>
            </a:r>
            <a:r>
              <a:rPr lang="en-US" altLang="zh-TW" dirty="0" smtClean="0">
                <a:sym typeface="Symbol"/>
              </a:rPr>
              <a:t> lifting is preferred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solidFill>
                  <a:srgbClr val="FF0000"/>
                </a:solidFill>
                <a:sym typeface="Symbol"/>
              </a:rPr>
              <a:t>If epithelial </a:t>
            </a:r>
            <a:r>
              <a:rPr lang="en-US" altLang="zh-TW" dirty="0" err="1" smtClean="0">
                <a:solidFill>
                  <a:srgbClr val="FF0000"/>
                </a:solidFill>
                <a:sym typeface="Symbol"/>
              </a:rPr>
              <a:t>ingrowth</a:t>
            </a:r>
            <a:r>
              <a:rPr lang="en-US" altLang="zh-TW" dirty="0" smtClean="0">
                <a:solidFill>
                  <a:srgbClr val="FF0000"/>
                </a:solidFill>
                <a:sym typeface="Symbol"/>
              </a:rPr>
              <a:t> or </a:t>
            </a:r>
            <a:r>
              <a:rPr lang="en-US" altLang="zh-TW" dirty="0" err="1" smtClean="0">
                <a:solidFill>
                  <a:srgbClr val="FF0000"/>
                </a:solidFill>
                <a:sym typeface="Symbol"/>
              </a:rPr>
              <a:t>striae</a:t>
            </a:r>
            <a:r>
              <a:rPr lang="en-US" altLang="zh-TW" dirty="0" smtClean="0">
                <a:solidFill>
                  <a:srgbClr val="FF0000"/>
                </a:solidFill>
                <a:sym typeface="Symbol"/>
              </a:rPr>
              <a:t> developed confusion to decide which layer the lesion locate on</a:t>
            </a:r>
            <a:endParaRPr lang="en-US" altLang="zh-TW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Guidelines for safe </a:t>
            </a:r>
            <a:r>
              <a:rPr lang="en-US" altLang="zh-TW" dirty="0" err="1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recutting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55298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rgbClr val="FF0000"/>
                </a:solidFill>
              </a:rPr>
              <a:t>Deeper plate on the same type of </a:t>
            </a:r>
            <a:r>
              <a:rPr lang="en-US" altLang="zh-TW" dirty="0" err="1" smtClean="0">
                <a:solidFill>
                  <a:srgbClr val="FF0000"/>
                </a:solidFill>
              </a:rPr>
              <a:t>microkeratome</a:t>
            </a:r>
            <a:endParaRPr lang="en-US" altLang="zh-TW" dirty="0" smtClean="0">
              <a:solidFill>
                <a:srgbClr val="FF0000"/>
              </a:solidFill>
            </a:endParaRPr>
          </a:p>
          <a:p>
            <a:r>
              <a:rPr lang="en-US" altLang="zh-TW" dirty="0" smtClean="0"/>
              <a:t>Wait for </a:t>
            </a:r>
            <a:r>
              <a:rPr lang="en-US" altLang="zh-TW" dirty="0" smtClean="0">
                <a:sym typeface="Symbol"/>
              </a:rPr>
              <a:t>   6 months</a:t>
            </a:r>
          </a:p>
          <a:p>
            <a:r>
              <a:rPr lang="en-US" altLang="zh-TW" dirty="0" smtClean="0">
                <a:solidFill>
                  <a:srgbClr val="FF0000"/>
                </a:solidFill>
                <a:sym typeface="Symbol"/>
              </a:rPr>
              <a:t>Start the cut </a:t>
            </a:r>
            <a:r>
              <a:rPr lang="en-US" altLang="zh-TW" dirty="0" smtClean="0">
                <a:solidFill>
                  <a:srgbClr val="FF0000"/>
                </a:solidFill>
              </a:rPr>
              <a:t> “outside” the original flap</a:t>
            </a:r>
            <a:endParaRPr lang="en-US" altLang="zh-TW" dirty="0" smtClean="0">
              <a:solidFill>
                <a:srgbClr val="FF0000"/>
              </a:solidFill>
              <a:sym typeface="Symbol"/>
            </a:endParaRPr>
          </a:p>
          <a:p>
            <a:endParaRPr lang="zh-TW" altLang="en-US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Surgical techniques to </a:t>
            </a: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  <a:sym typeface="Symbol"/>
              </a:rPr>
              <a:t></a:t>
            </a: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 risk of flap lifting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58370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rgbClr val="FF0000"/>
                </a:solidFill>
              </a:rPr>
              <a:t>marking the flap edge at the </a:t>
            </a:r>
            <a:r>
              <a:rPr lang="en-US" altLang="zh-TW" dirty="0" err="1" smtClean="0">
                <a:solidFill>
                  <a:srgbClr val="FF0000"/>
                </a:solidFill>
              </a:rPr>
              <a:t>slitlamp</a:t>
            </a:r>
            <a:r>
              <a:rPr lang="en-US" altLang="zh-TW" dirty="0" smtClean="0">
                <a:solidFill>
                  <a:srgbClr val="FF0000"/>
                </a:solidFill>
              </a:rPr>
              <a:t> </a:t>
            </a:r>
            <a:r>
              <a:rPr lang="en-US" altLang="zh-TW" dirty="0" smtClean="0"/>
              <a:t>with a </a:t>
            </a:r>
            <a:r>
              <a:rPr lang="en-US" altLang="zh-TW" dirty="0" err="1" smtClean="0"/>
              <a:t>Sinskey</a:t>
            </a:r>
            <a:r>
              <a:rPr lang="en-US" altLang="zh-TW" dirty="0" smtClean="0"/>
              <a:t> hook &amp; controlled tearing of flap</a:t>
            </a:r>
          </a:p>
          <a:p>
            <a:r>
              <a:rPr lang="en-US" altLang="zh-TW" dirty="0" smtClean="0"/>
              <a:t>taking care to </a:t>
            </a:r>
            <a:r>
              <a:rPr lang="en-US" altLang="zh-TW" dirty="0" smtClean="0">
                <a:solidFill>
                  <a:srgbClr val="FF0000"/>
                </a:solidFill>
              </a:rPr>
              <a:t>produce clean edges with minimal epithelial disruption</a:t>
            </a:r>
          </a:p>
          <a:p>
            <a:r>
              <a:rPr lang="en-US" altLang="zh-TW" dirty="0" smtClean="0">
                <a:solidFill>
                  <a:srgbClr val="FF0000"/>
                </a:solidFill>
              </a:rPr>
              <a:t>Instilling saline solution in interface may </a:t>
            </a:r>
            <a:r>
              <a:rPr lang="en-US" altLang="zh-TW" dirty="0" smtClean="0">
                <a:solidFill>
                  <a:srgbClr val="FF0000"/>
                </a:solidFill>
                <a:sym typeface="Symbol"/>
              </a:rPr>
              <a:t></a:t>
            </a:r>
            <a:r>
              <a:rPr lang="en-US" altLang="zh-TW" dirty="0" smtClean="0">
                <a:solidFill>
                  <a:srgbClr val="FF0000"/>
                </a:solidFill>
              </a:rPr>
              <a:t> friction &amp; improve the blunt lamellar dissection, especially in older flaps</a:t>
            </a:r>
          </a:p>
          <a:p>
            <a:r>
              <a:rPr lang="en-US" altLang="zh-TW" dirty="0" err="1" smtClean="0">
                <a:solidFill>
                  <a:srgbClr val="FF0000"/>
                </a:solidFill>
              </a:rPr>
              <a:t>Postop</a:t>
            </a:r>
            <a:r>
              <a:rPr lang="en-US" altLang="zh-TW" dirty="0" smtClean="0">
                <a:solidFill>
                  <a:srgbClr val="FF0000"/>
                </a:solidFill>
              </a:rPr>
              <a:t> CL </a:t>
            </a:r>
            <a:r>
              <a:rPr lang="en-US" altLang="zh-TW" dirty="0" smtClean="0"/>
              <a:t>may be helpful</a:t>
            </a:r>
            <a:endParaRPr lang="zh-TW" altLang="en-US" dirty="0" smtClean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when </a:t>
            </a:r>
            <a:r>
              <a:rPr lang="en-US" altLang="zh-TW" dirty="0" err="1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recutting</a:t>
            </a: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 is inevitable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Primary flap: </a:t>
            </a: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too small for hyperopic enhancement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Previous </a:t>
            </a: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incomplete or thin flap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Inability to lift previous flap because of </a:t>
            </a: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extensive scarring, previous RK , or previous </a:t>
            </a:r>
            <a:r>
              <a:rPr lang="en-US" altLang="zh-TW" dirty="0" err="1" smtClean="0">
                <a:solidFill>
                  <a:srgbClr val="FF0000"/>
                </a:solidFill>
                <a:cs typeface="+mn-cs"/>
              </a:rPr>
              <a:t>recutting</a:t>
            </a:r>
            <a:endParaRPr lang="en-US" altLang="zh-TW" dirty="0" smtClean="0">
              <a:solidFill>
                <a:srgbClr val="FF0000"/>
              </a:solidFill>
              <a:cs typeface="+mn-cs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TW" dirty="0" smtClean="0">
                <a:cs typeface="+mn-cs"/>
              </a:rPr>
              <a:t>solution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cs typeface="+mn-cs"/>
              </a:rPr>
              <a:t>careful </a:t>
            </a:r>
            <a:r>
              <a:rPr lang="en-US" altLang="zh-TW" dirty="0" err="1" smtClean="0">
                <a:solidFill>
                  <a:srgbClr val="FF0000"/>
                </a:solidFill>
                <a:cs typeface="+mn-cs"/>
              </a:rPr>
              <a:t>recutting</a:t>
            </a:r>
            <a:r>
              <a:rPr lang="en-US" altLang="zh-TW" dirty="0" smtClean="0">
                <a:cs typeface="+mn-cs"/>
              </a:rPr>
              <a:t> with the same type of </a:t>
            </a:r>
            <a:r>
              <a:rPr lang="en-US" altLang="zh-TW" dirty="0" err="1" smtClean="0">
                <a:cs typeface="+mn-cs"/>
              </a:rPr>
              <a:t>microkeratome</a:t>
            </a:r>
            <a:r>
              <a:rPr lang="en-US" altLang="zh-TW" dirty="0" smtClean="0">
                <a:cs typeface="+mn-cs"/>
              </a:rPr>
              <a:t> &amp; set deeper depth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TW" dirty="0" smtClean="0">
                <a:solidFill>
                  <a:srgbClr val="FF0000"/>
                </a:solidFill>
                <a:cs typeface="+mn-cs"/>
              </a:rPr>
              <a:t>Surface ablation </a:t>
            </a:r>
            <a:r>
              <a:rPr lang="en-US" altLang="zh-TW" dirty="0" smtClean="0">
                <a:cs typeface="+mn-cs"/>
              </a:rPr>
              <a:t>with MMC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endParaRPr lang="zh-TW" altLang="en-US" dirty="0"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LASIK</a:t>
            </a:r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609600" indent="-609600"/>
            <a:r>
              <a:rPr lang="zh-CN" altLang="en-US" dirty="0"/>
              <a:t>缺点</a:t>
            </a:r>
          </a:p>
          <a:p>
            <a:pPr marL="990600" lvl="1" indent="-533400"/>
            <a:r>
              <a:rPr lang="zh-CN" altLang="en-US" dirty="0"/>
              <a:t>存在长期的经营养和</a:t>
            </a:r>
            <a:r>
              <a:rPr lang="zh-TW" altLang="en-US" dirty="0"/>
              <a:t> </a:t>
            </a:r>
            <a:r>
              <a:rPr lang="zh-CN" altLang="en-US" dirty="0">
                <a:solidFill>
                  <a:srgbClr val="FF0000"/>
                </a:solidFill>
              </a:rPr>
              <a:t>基质形态问题</a:t>
            </a:r>
            <a:r>
              <a:rPr lang="zh-TW" altLang="en-US" dirty="0">
                <a:solidFill>
                  <a:srgbClr val="FF0000"/>
                </a:solidFill>
              </a:rPr>
              <a:t> </a:t>
            </a:r>
            <a:endParaRPr lang="zh-TW" altLang="zh-CN" dirty="0">
              <a:solidFill>
                <a:srgbClr val="FF0000"/>
              </a:solidFill>
            </a:endParaRPr>
          </a:p>
          <a:p>
            <a:pPr marL="990600" lvl="1" indent="-533400"/>
            <a:r>
              <a:rPr lang="zh-CN" altLang="en-US" dirty="0"/>
              <a:t>基质细胞凋亡</a:t>
            </a:r>
            <a:r>
              <a:rPr lang="en-US" altLang="zh-TW" dirty="0"/>
              <a:t>: </a:t>
            </a:r>
            <a:r>
              <a:rPr lang="zh-CN" altLang="en-US" dirty="0"/>
              <a:t>影响长期</a:t>
            </a:r>
            <a:r>
              <a:rPr lang="zh-TW" altLang="en-US" dirty="0"/>
              <a:t>眼角膜</a:t>
            </a:r>
            <a:r>
              <a:rPr lang="zh-CN" altLang="en-US" dirty="0"/>
              <a:t>的健康吗</a:t>
            </a:r>
            <a:r>
              <a:rPr lang="en-US" altLang="zh-TW" dirty="0"/>
              <a:t>?</a:t>
            </a:r>
          </a:p>
          <a:p>
            <a:pPr marL="990600" lvl="1" indent="-533400"/>
            <a:r>
              <a:rPr lang="zh-CN" altLang="en-US" dirty="0"/>
              <a:t>要求</a:t>
            </a:r>
            <a:r>
              <a:rPr lang="zh-CN" altLang="en-US" dirty="0">
                <a:solidFill>
                  <a:srgbClr val="FF0000"/>
                </a:solidFill>
              </a:rPr>
              <a:t>正常的眼眶睑裂</a:t>
            </a:r>
            <a:r>
              <a:rPr lang="zh-CN" altLang="en-US" dirty="0">
                <a:solidFill>
                  <a:srgbClr val="FF0000"/>
                </a:solidFill>
                <a:ea typeface="宋体" pitchFamily="2" charset="-122"/>
              </a:rPr>
              <a:t>和解剖</a:t>
            </a:r>
            <a:r>
              <a:rPr lang="zh-CN" altLang="en-US" dirty="0">
                <a:solidFill>
                  <a:srgbClr val="FF0000"/>
                </a:solidFill>
              </a:rPr>
              <a:t> </a:t>
            </a:r>
          </a:p>
          <a:p>
            <a:pPr marL="990600" lvl="1" indent="-533400"/>
            <a:r>
              <a:rPr lang="zh-CN" altLang="en-US" dirty="0">
                <a:solidFill>
                  <a:srgbClr val="FF0000"/>
                </a:solidFill>
              </a:rPr>
              <a:t>扩张症</a:t>
            </a:r>
            <a:r>
              <a:rPr lang="en-US" altLang="zh-CN" dirty="0">
                <a:solidFill>
                  <a:srgbClr val="FF0000"/>
                </a:solidFill>
              </a:rPr>
              <a:t>(</a:t>
            </a:r>
            <a:r>
              <a:rPr lang="zh-CN" altLang="en-US" dirty="0">
                <a:solidFill>
                  <a:srgbClr val="FF0000"/>
                </a:solidFill>
              </a:rPr>
              <a:t>罕见</a:t>
            </a:r>
            <a:r>
              <a:rPr lang="en-US" altLang="zh-CN" dirty="0">
                <a:solidFill>
                  <a:srgbClr val="FF0000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296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TW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conclusion</a:t>
            </a:r>
            <a:endParaRPr lang="zh-TW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61442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en-US" altLang="zh-TW" b="1" dirty="0" smtClean="0">
              <a:latin typeface="+mn-ea"/>
            </a:endParaRPr>
          </a:p>
          <a:p>
            <a:pPr>
              <a:buNone/>
            </a:pPr>
            <a:r>
              <a:rPr lang="en-US" altLang="zh-TW" b="1" dirty="0" smtClean="0">
                <a:solidFill>
                  <a:schemeClr val="tx2">
                    <a:satMod val="130000"/>
                  </a:schemeClr>
                </a:solidFill>
                <a:latin typeface="+mn-ea"/>
              </a:rPr>
              <a:t>(1) Evaluation of PRK retreatment after regressed myopic LASIK</a:t>
            </a:r>
          </a:p>
          <a:p>
            <a:pPr>
              <a:buNone/>
            </a:pPr>
            <a:r>
              <a:rPr lang="en-US" altLang="zh-TW" b="1" dirty="0" smtClean="0">
                <a:latin typeface="+mn-ea"/>
              </a:rPr>
              <a:t>(2) LASEK retreatment after LASIK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b="1" dirty="0" smtClean="0">
                <a:latin typeface="+mn-ea"/>
              </a:rPr>
              <a:t>(3) LASIK Enhancements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b="1" dirty="0" smtClean="0">
                <a:latin typeface="+mn-ea"/>
              </a:rPr>
              <a:t>A Comparison of Lifting to </a:t>
            </a:r>
            <a:r>
              <a:rPr lang="en-US" altLang="zh-TW" b="1" dirty="0" err="1" smtClean="0">
                <a:latin typeface="+mn-ea"/>
              </a:rPr>
              <a:t>Recutting</a:t>
            </a:r>
            <a:r>
              <a:rPr lang="en-US" altLang="zh-TW" b="1" dirty="0" smtClean="0">
                <a:latin typeface="+mn-ea"/>
              </a:rPr>
              <a:t> the Flap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b="1" dirty="0" smtClean="0">
                <a:latin typeface="+mn-ea"/>
              </a:rPr>
              <a:t>(4) To lift or </a:t>
            </a:r>
            <a:r>
              <a:rPr lang="en-US" altLang="zh-TW" b="1" dirty="0" err="1" smtClean="0">
                <a:latin typeface="+mn-ea"/>
              </a:rPr>
              <a:t>recut</a:t>
            </a:r>
            <a:r>
              <a:rPr lang="en-US" altLang="zh-TW" b="1" dirty="0" smtClean="0">
                <a:latin typeface="+mn-ea"/>
              </a:rPr>
              <a:t>: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TW" b="1" dirty="0" smtClean="0">
                <a:latin typeface="+mn-ea"/>
              </a:rPr>
              <a:t>Changing trends in LASIK enhancement</a:t>
            </a:r>
            <a:endParaRPr lang="zh-TW" altLang="en-US" b="1" dirty="0" smtClean="0">
              <a:latin typeface="+mn-ea"/>
            </a:endParaRP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endParaRPr lang="zh-TW" altLang="en-US" dirty="0" smtClean="0"/>
          </a:p>
          <a:p>
            <a:endParaRPr lang="zh-TW" altLang="en-US" dirty="0" smtClean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endParaRPr lang="zh-TW" altLang="en-US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987550"/>
            <a:ext cx="8229600" cy="4108450"/>
          </a:xfrm>
          <a:noFill/>
          <a:ln/>
        </p:spPr>
        <p:txBody>
          <a:bodyPr/>
          <a:lstStyle/>
          <a:p>
            <a:pPr marL="609600" indent="-609600"/>
            <a:r>
              <a:rPr lang="zh-TW" altLang="en-US" dirty="0"/>
              <a:t>优点</a:t>
            </a:r>
          </a:p>
          <a:p>
            <a:pPr marL="990600" lvl="1" indent="-533400"/>
            <a:r>
              <a:rPr lang="zh-CN" altLang="en-US" dirty="0"/>
              <a:t>治疗</a:t>
            </a:r>
            <a:r>
              <a:rPr lang="zh-CN" altLang="en-US" dirty="0">
                <a:solidFill>
                  <a:srgbClr val="FF0000"/>
                </a:solidFill>
              </a:rPr>
              <a:t>高度近视且</a:t>
            </a:r>
            <a:r>
              <a:rPr lang="zh-TW" altLang="en-US" dirty="0">
                <a:solidFill>
                  <a:srgbClr val="FF0000"/>
                </a:solidFill>
              </a:rPr>
              <a:t> 眼角膜</a:t>
            </a:r>
            <a:r>
              <a:rPr lang="zh-CN" altLang="en-US" dirty="0">
                <a:solidFill>
                  <a:srgbClr val="FF0000"/>
                </a:solidFill>
              </a:rPr>
              <a:t>薄的病人</a:t>
            </a:r>
          </a:p>
          <a:p>
            <a:pPr marL="990600" lvl="1" indent="-533400"/>
            <a:r>
              <a:rPr lang="zh-CN" altLang="en-US" dirty="0"/>
              <a:t>成功使用最新的扫描激光器</a:t>
            </a:r>
          </a:p>
          <a:p>
            <a:pPr marL="990600" lvl="1" indent="-533400"/>
            <a:r>
              <a:rPr lang="zh-CN" altLang="en-US" dirty="0"/>
              <a:t>病人在边缘泪膜</a:t>
            </a:r>
            <a:r>
              <a:rPr lang="zh-CN" altLang="en-US" dirty="0">
                <a:solidFill>
                  <a:srgbClr val="FF0000"/>
                </a:solidFill>
              </a:rPr>
              <a:t>出现干眼的几率低</a:t>
            </a:r>
          </a:p>
          <a:p>
            <a:pPr marL="990600" lvl="1" indent="-533400"/>
            <a:r>
              <a:rPr lang="zh-CN" altLang="en-US" dirty="0"/>
              <a:t>神经性</a:t>
            </a:r>
            <a:r>
              <a:rPr lang="zh-TW" altLang="en-US" dirty="0"/>
              <a:t>眼角膜</a:t>
            </a:r>
            <a:r>
              <a:rPr lang="zh-CN" altLang="en-US" dirty="0"/>
              <a:t>快速恢复</a:t>
            </a:r>
            <a:r>
              <a:rPr lang="en-US" altLang="zh-TW" dirty="0"/>
              <a:t>(</a:t>
            </a:r>
            <a:r>
              <a:rPr lang="zh-CN" altLang="en-US" dirty="0"/>
              <a:t>对</a:t>
            </a:r>
            <a:r>
              <a:rPr lang="zh-TW" altLang="en-US" dirty="0"/>
              <a:t>眼角膜</a:t>
            </a:r>
            <a:r>
              <a:rPr lang="zh-CN" altLang="en-US" dirty="0"/>
              <a:t>神经造成较少的短期损害</a:t>
            </a:r>
            <a:r>
              <a:rPr lang="en-US" altLang="zh-TW" dirty="0"/>
              <a:t>)</a:t>
            </a:r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zh-TW" altLang="en-US"/>
              <a:t>表面切削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1029</TotalTime>
  <Words>4189</Words>
  <Application>Microsoft Office PowerPoint</Application>
  <PresentationFormat>如螢幕大小 (4:3)</PresentationFormat>
  <Paragraphs>578</Paragraphs>
  <Slides>80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80</vt:i4>
      </vt:variant>
    </vt:vector>
  </HeadingPairs>
  <TitlesOfParts>
    <vt:vector size="81" baseType="lpstr">
      <vt:lpstr>Office 佈景主題</vt:lpstr>
      <vt:lpstr>表面切削还是板层切削?</vt:lpstr>
      <vt:lpstr>屈光手术的演变</vt:lpstr>
      <vt:lpstr>概论</vt:lpstr>
      <vt:lpstr>投影片 4</vt:lpstr>
      <vt:lpstr>LASIK</vt:lpstr>
      <vt:lpstr>LASIK</vt:lpstr>
      <vt:lpstr>LASIK</vt:lpstr>
      <vt:lpstr>LASIK</vt:lpstr>
      <vt:lpstr>表面切削</vt:lpstr>
      <vt:lpstr>表面切削</vt:lpstr>
      <vt:lpstr>表面切削</vt:lpstr>
      <vt:lpstr>表面切削</vt:lpstr>
      <vt:lpstr>板层 &amp; 表面切削 </vt:lpstr>
      <vt:lpstr>争议问题</vt:lpstr>
      <vt:lpstr>投影片 15</vt:lpstr>
      <vt:lpstr>表面切削</vt:lpstr>
      <vt:lpstr>目前表面切削的发展趋势</vt:lpstr>
      <vt:lpstr>先进表面切削术的增进效果</vt:lpstr>
      <vt:lpstr>生物力学&amp; 表面切削</vt:lpstr>
      <vt:lpstr>混浊</vt:lpstr>
      <vt:lpstr>丝裂霉素 （MMC）</vt:lpstr>
      <vt:lpstr>疼痛</vt:lpstr>
      <vt:lpstr>板层切削</vt:lpstr>
      <vt:lpstr>微型角膜刀发生并发症的几率</vt:lpstr>
      <vt:lpstr>飞秒激光:安全性</vt:lpstr>
      <vt:lpstr>瓣膜尺寸</vt:lpstr>
      <vt:lpstr>显微角膜刀 &amp; IntraLase 的瓣膜厚度</vt:lpstr>
      <vt:lpstr>飞秒激光的并发症</vt:lpstr>
      <vt:lpstr>瞬态光线症状 (暂时性畏光 )</vt:lpstr>
      <vt:lpstr>角膜破孔 </vt:lpstr>
      <vt:lpstr>薄膜抬不起来</vt:lpstr>
      <vt:lpstr>不可分离岛</vt:lpstr>
      <vt:lpstr>角膜炎 </vt:lpstr>
      <vt:lpstr>IntraLase 对比 Hansatome: 随机前瞻性研究  Dan Durrie MD</vt:lpstr>
      <vt:lpstr>结果</vt:lpstr>
      <vt:lpstr>术后并发症</vt:lpstr>
      <vt:lpstr>飞秒激光优势</vt:lpstr>
      <vt:lpstr>飞秒激光的优势</vt:lpstr>
      <vt:lpstr>MK的优势</vt:lpstr>
      <vt:lpstr>结论</vt:lpstr>
      <vt:lpstr>投影片 41</vt:lpstr>
      <vt:lpstr>投影片 42</vt:lpstr>
      <vt:lpstr>(1) Evaluation of PRK retreatment after regressed myopic LASIK</vt:lpstr>
      <vt:lpstr>purpose</vt:lpstr>
      <vt:lpstr>method</vt:lpstr>
      <vt:lpstr>投影片 46</vt:lpstr>
      <vt:lpstr>RESULT</vt:lpstr>
      <vt:lpstr>RESULT</vt:lpstr>
      <vt:lpstr>discussion</vt:lpstr>
      <vt:lpstr>discussion</vt:lpstr>
      <vt:lpstr>conclusion</vt:lpstr>
      <vt:lpstr>投影片 52</vt:lpstr>
      <vt:lpstr>method</vt:lpstr>
      <vt:lpstr>method</vt:lpstr>
      <vt:lpstr>投影片 55</vt:lpstr>
      <vt:lpstr>投影片 56</vt:lpstr>
      <vt:lpstr>LASEK &amp; PRK</vt:lpstr>
      <vt:lpstr>Enhancement by lifting flaps</vt:lpstr>
      <vt:lpstr>discussion</vt:lpstr>
      <vt:lpstr>conclusion</vt:lpstr>
      <vt:lpstr>投影片 61</vt:lpstr>
      <vt:lpstr>method</vt:lpstr>
      <vt:lpstr>Surgical procedures</vt:lpstr>
      <vt:lpstr>投影片 64</vt:lpstr>
      <vt:lpstr>投影片 65</vt:lpstr>
      <vt:lpstr>complications</vt:lpstr>
      <vt:lpstr>Lifting flap</vt:lpstr>
      <vt:lpstr>Recutting flap</vt:lpstr>
      <vt:lpstr>Other studies</vt:lpstr>
      <vt:lpstr>conclusion</vt:lpstr>
      <vt:lpstr>投影片 71</vt:lpstr>
      <vt:lpstr>method</vt:lpstr>
      <vt:lpstr>投影片 73</vt:lpstr>
      <vt:lpstr>投影片 74</vt:lpstr>
      <vt:lpstr>result</vt:lpstr>
      <vt:lpstr>Disadvantages of recutting</vt:lpstr>
      <vt:lpstr>Guidelines for safe recutting</vt:lpstr>
      <vt:lpstr>Surgical techniques to  risk of flap lifting</vt:lpstr>
      <vt:lpstr>when recutting is inevitable</vt:lpstr>
      <vt:lpstr>conclusion</vt:lpstr>
    </vt:vector>
  </TitlesOfParts>
  <Company>ColeNET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Evaluation of PRK retreatment after regressed myopic LASIK</dc:title>
  <dc:creator>Jimi Huang</dc:creator>
  <cp:lastModifiedBy>Valued Acer Customer</cp:lastModifiedBy>
  <cp:revision>239</cp:revision>
  <dcterms:created xsi:type="dcterms:W3CDTF">2010-05-01T08:35:08Z</dcterms:created>
  <dcterms:modified xsi:type="dcterms:W3CDTF">2010-05-30T01:26:09Z</dcterms:modified>
</cp:coreProperties>
</file>